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sldIdLst>
    <p:sldId id="258" r:id="rId2"/>
    <p:sldId id="260" r:id="rId3"/>
    <p:sldId id="257" r:id="rId4"/>
    <p:sldId id="259" r:id="rId5"/>
    <p:sldId id="261" r:id="rId6"/>
    <p:sldId id="265" r:id="rId7"/>
    <p:sldId id="266" r:id="rId8"/>
    <p:sldId id="267" r:id="rId9"/>
    <p:sldId id="268" r:id="rId10"/>
    <p:sldId id="269" r:id="rId11"/>
    <p:sldId id="273" r:id="rId12"/>
    <p:sldId id="274" r:id="rId13"/>
    <p:sldId id="282" r:id="rId14"/>
    <p:sldId id="270" r:id="rId15"/>
    <p:sldId id="271" r:id="rId16"/>
    <p:sldId id="272" r:id="rId17"/>
    <p:sldId id="276" r:id="rId18"/>
    <p:sldId id="277" r:id="rId19"/>
    <p:sldId id="278" r:id="rId20"/>
    <p:sldId id="281" r:id="rId21"/>
    <p:sldId id="280" r:id="rId22"/>
    <p:sldId id="283" r:id="rId23"/>
    <p:sldId id="284" r:id="rId24"/>
    <p:sldId id="285" r:id="rId25"/>
    <p:sldId id="287" r:id="rId26"/>
    <p:sldId id="262" r:id="rId27"/>
    <p:sldId id="263" r:id="rId28"/>
    <p:sldId id="264" r:id="rId29"/>
    <p:sldId id="279" r:id="rId30"/>
    <p:sldId id="275" r:id="rId31"/>
    <p:sldId id="288" r:id="rId32"/>
    <p:sldId id="289" r:id="rId33"/>
  </p:sldIdLst>
  <p:sldSz cx="9906000" cy="6858000" type="A4"/>
  <p:notesSz cx="6858000" cy="9144000"/>
  <p:embeddedFontLst>
    <p:embeddedFont>
      <p:font typeface="Agency FB" panose="020B0503020202020204" pitchFamily="34" charset="0"/>
      <p:regular r:id="rId34"/>
      <p:bold r:id="rId35"/>
    </p:embeddedFont>
    <p:embeddedFont>
      <p:font typeface="Arial Black" panose="020B0A04020102020204" pitchFamily="34" charset="0"/>
      <p:bold r:id="rId36"/>
    </p:embeddedFont>
    <p:embeddedFont>
      <p:font typeface="Bahnschrift Condensed" panose="020B0502040204020203" pitchFamily="34" charset="0"/>
      <p:regular r:id="rId37"/>
      <p:bold r:id="rId38"/>
    </p:embeddedFont>
    <p:embeddedFont>
      <p:font typeface="Bahnschrift SemiBold Condensed" panose="020B0502040204020203" pitchFamily="34" charset="0"/>
      <p:bold r:id="rId39"/>
    </p:embeddedFont>
    <p:embeddedFont>
      <p:font typeface="Bodoni MT Poster Compressed" panose="02070706080601050204" pitchFamily="18" charset="0"/>
      <p:regular r:id="rId40"/>
    </p:embeddedFont>
    <p:embeddedFont>
      <p:font typeface="Calibri" panose="020F0502020204030204" pitchFamily="34" charset="0"/>
      <p:regular r:id="rId41"/>
      <p:bold r:id="rId42"/>
      <p:italic r:id="rId43"/>
      <p:boldItalic r:id="rId44"/>
    </p:embeddedFont>
    <p:embeddedFont>
      <p:font typeface="Calibri Light" panose="020F0302020204030204" pitchFamily="34" charset="0"/>
      <p:regular r:id="rId45"/>
      <p:italic r:id="rId46"/>
    </p:embeddedFont>
    <p:embeddedFont>
      <p:font typeface="Cascadia Code" panose="020B0609020000020004" pitchFamily="49" charset="0"/>
      <p:regular r:id="rId47"/>
      <p:bold r:id="rId48"/>
      <p:italic r:id="rId49"/>
      <p:boldItalic r:id="rId50"/>
    </p:embeddedFont>
    <p:embeddedFont>
      <p:font typeface="Lucida Console" panose="020B0609040504020204" pitchFamily="49" charset="0"/>
      <p:regular r:id="rId51"/>
    </p:embeddedFont>
    <p:embeddedFont>
      <p:font typeface="OCR-A BT" panose="020F0501020204020304" pitchFamily="34" charset="0"/>
      <p:regular r:id="rId5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B35240-9757-468D-AB05-340B26E926E5}">
          <p14:sldIdLst>
            <p14:sldId id="258"/>
            <p14:sldId id="260"/>
            <p14:sldId id="257"/>
            <p14:sldId id="259"/>
            <p14:sldId id="261"/>
            <p14:sldId id="265"/>
            <p14:sldId id="266"/>
            <p14:sldId id="267"/>
            <p14:sldId id="268"/>
            <p14:sldId id="269"/>
            <p14:sldId id="273"/>
            <p14:sldId id="274"/>
            <p14:sldId id="282"/>
            <p14:sldId id="270"/>
            <p14:sldId id="271"/>
            <p14:sldId id="272"/>
            <p14:sldId id="276"/>
            <p14:sldId id="277"/>
            <p14:sldId id="278"/>
            <p14:sldId id="281"/>
            <p14:sldId id="280"/>
            <p14:sldId id="283"/>
            <p14:sldId id="284"/>
            <p14:sldId id="285"/>
            <p14:sldId id="287"/>
            <p14:sldId id="262"/>
            <p14:sldId id="263"/>
            <p14:sldId id="264"/>
            <p14:sldId id="279"/>
            <p14:sldId id="275"/>
            <p14:sldId id="288"/>
            <p14:sldId id="28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66"/>
    <a:srgbClr val="00CC00"/>
    <a:srgbClr val="3FC1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149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B48AB8-B37F-4689-A4F9-9608D0413A96}" type="datetimeFigureOut">
              <a:rPr lang="en-IN" smtClean="0"/>
              <a:t>19-04-2023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4254110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B48AB8-B37F-4689-A4F9-9608D0413A96}" type="datetimeFigureOut">
              <a:rPr lang="en-IN" smtClean="0"/>
              <a:t>19-04-2023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1466190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B48AB8-B37F-4689-A4F9-9608D0413A96}" type="datetimeFigureOut">
              <a:rPr lang="en-IN" smtClean="0"/>
              <a:t>19-04-2023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1224335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B48AB8-B37F-4689-A4F9-9608D0413A96}" type="datetimeFigureOut">
              <a:rPr lang="en-IN" smtClean="0"/>
              <a:t>19-04-2023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4172840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B48AB8-B37F-4689-A4F9-9608D0413A96}" type="datetimeFigureOut">
              <a:rPr lang="en-IN" smtClean="0"/>
              <a:t>19-04-2023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4043168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B48AB8-B37F-4689-A4F9-9608D0413A96}" type="datetimeFigureOut">
              <a:rPr lang="en-IN" smtClean="0"/>
              <a:t>19-04-2023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16799536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B48AB8-B37F-4689-A4F9-9608D0413A96}" type="datetimeFigureOut">
              <a:rPr lang="en-IN" smtClean="0"/>
              <a:t>19-04-2023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1649477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B48AB8-B37F-4689-A4F9-9608D0413A96}" type="datetimeFigureOut">
              <a:rPr lang="en-IN" smtClean="0"/>
              <a:t>19-04-2023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458225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B48AB8-B37F-4689-A4F9-9608D0413A96}" type="datetimeFigureOut">
              <a:rPr lang="en-IN" smtClean="0"/>
              <a:t>19-04-2023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35492776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B48AB8-B37F-4689-A4F9-9608D0413A96}" type="datetimeFigureOut">
              <a:rPr lang="en-IN" smtClean="0"/>
              <a:t>19-04-2023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34520449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B48AB8-B37F-4689-A4F9-9608D0413A96}" type="datetimeFigureOut">
              <a:rPr lang="en-IN" smtClean="0"/>
              <a:t>19-04-2023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4E07035-0D9A-40D1-951E-8ED986AEE302}" type="slidenum">
              <a:rPr lang="en-IN" smtClean="0"/>
              <a:t>‹#›</a:t>
            </a:fld>
            <a:endParaRPr lang="en-IN"/>
          </a:p>
        </p:txBody>
      </p:sp>
    </p:spTree>
    <p:extLst>
      <p:ext uri="{BB962C8B-B14F-4D97-AF65-F5344CB8AC3E}">
        <p14:creationId xmlns:p14="http://schemas.microsoft.com/office/powerpoint/2010/main" val="2824844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B48AB8-B37F-4689-A4F9-9608D0413A96}" type="datetimeFigureOut">
              <a:rPr lang="en-IN" smtClean="0"/>
              <a:t>19-04-2023</a:t>
            </a:fld>
            <a:endParaRPr lang="en-IN"/>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07035-0D9A-40D1-951E-8ED986AEE302}" type="slidenum">
              <a:rPr lang="en-IN" smtClean="0"/>
              <a:t>‹#›</a:t>
            </a:fld>
            <a:endParaRPr lang="en-IN"/>
          </a:p>
        </p:txBody>
      </p:sp>
    </p:spTree>
    <p:extLst>
      <p:ext uri="{BB962C8B-B14F-4D97-AF65-F5344CB8AC3E}">
        <p14:creationId xmlns:p14="http://schemas.microsoft.com/office/powerpoint/2010/main" val="34749853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2000" advClick="0" advTm="2000">
        <p15:prstTrans prst="drape"/>
      </p:transition>
    </mc:Choice>
    <mc:Fallback xmlns="">
      <p:transition spd="slow" advClick="0" advTm="2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54.jpg"/><Relationship Id="rId2" Type="http://schemas.openxmlformats.org/officeDocument/2006/relationships/image" Target="../media/image50.jpg"/><Relationship Id="rId1" Type="http://schemas.openxmlformats.org/officeDocument/2006/relationships/slideLayout" Target="../slideLayouts/slideLayout4.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jpg"/></Relationships>
</file>

<file path=ppt/slides/_rels/slide12.xml.rels><?xml version="1.0" encoding="UTF-8" standalone="yes"?>
<Relationships xmlns="http://schemas.openxmlformats.org/package/2006/relationships"><Relationship Id="rId3" Type="http://schemas.openxmlformats.org/officeDocument/2006/relationships/image" Target="../media/image56.jpg"/><Relationship Id="rId7" Type="http://schemas.openxmlformats.org/officeDocument/2006/relationships/image" Target="../media/image60.jpg"/><Relationship Id="rId2" Type="http://schemas.openxmlformats.org/officeDocument/2006/relationships/image" Target="../media/image55.jpg"/><Relationship Id="rId1" Type="http://schemas.openxmlformats.org/officeDocument/2006/relationships/slideLayout" Target="../slideLayouts/slideLayout4.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57.jpg"/></Relationships>
</file>

<file path=ppt/slides/_rels/slide13.xml.rels><?xml version="1.0" encoding="UTF-8" standalone="yes"?>
<Relationships xmlns="http://schemas.openxmlformats.org/package/2006/relationships"><Relationship Id="rId3" Type="http://schemas.openxmlformats.org/officeDocument/2006/relationships/image" Target="../media/image62.jpg"/><Relationship Id="rId7" Type="http://schemas.openxmlformats.org/officeDocument/2006/relationships/image" Target="../media/image65.jpg"/><Relationship Id="rId2" Type="http://schemas.openxmlformats.org/officeDocument/2006/relationships/image" Target="../media/image61.jpg"/><Relationship Id="rId1" Type="http://schemas.openxmlformats.org/officeDocument/2006/relationships/slideLayout" Target="../slideLayouts/slideLayout4.xml"/><Relationship Id="rId6" Type="http://schemas.openxmlformats.org/officeDocument/2006/relationships/image" Target="../media/image64.jpeg"/><Relationship Id="rId5" Type="http://schemas.openxmlformats.org/officeDocument/2006/relationships/image" Target="../media/image63.jpg"/><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image" Target="../media/image67.jpg"/><Relationship Id="rId7" Type="http://schemas.openxmlformats.org/officeDocument/2006/relationships/image" Target="../media/image70.jpg"/><Relationship Id="rId2" Type="http://schemas.openxmlformats.org/officeDocument/2006/relationships/image" Target="../media/image66.jpg"/><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68.jp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image" Target="../media/image72.jpg"/><Relationship Id="rId7" Type="http://schemas.openxmlformats.org/officeDocument/2006/relationships/image" Target="../media/image75.png"/><Relationship Id="rId2" Type="http://schemas.openxmlformats.org/officeDocument/2006/relationships/image" Target="../media/image71.jpeg"/><Relationship Id="rId1" Type="http://schemas.openxmlformats.org/officeDocument/2006/relationships/slideLayout" Target="../slideLayouts/slideLayout4.xml"/><Relationship Id="rId6" Type="http://schemas.openxmlformats.org/officeDocument/2006/relationships/image" Target="../media/image5.jpg"/><Relationship Id="rId5" Type="http://schemas.openxmlformats.org/officeDocument/2006/relationships/image" Target="../media/image74.png"/><Relationship Id="rId4" Type="http://schemas.openxmlformats.org/officeDocument/2006/relationships/image" Target="../media/image73.jpeg"/></Relationships>
</file>

<file path=ppt/slides/_rels/slide16.xml.rels><?xml version="1.0" encoding="UTF-8" standalone="yes"?>
<Relationships xmlns="http://schemas.openxmlformats.org/package/2006/relationships"><Relationship Id="rId3" Type="http://schemas.openxmlformats.org/officeDocument/2006/relationships/image" Target="../media/image77.jpg"/><Relationship Id="rId7" Type="http://schemas.openxmlformats.org/officeDocument/2006/relationships/image" Target="../media/image81.jpg"/><Relationship Id="rId2" Type="http://schemas.openxmlformats.org/officeDocument/2006/relationships/image" Target="../media/image76.jpg"/><Relationship Id="rId1" Type="http://schemas.openxmlformats.org/officeDocument/2006/relationships/slideLayout" Target="../slideLayouts/slideLayout4.xml"/><Relationship Id="rId6" Type="http://schemas.openxmlformats.org/officeDocument/2006/relationships/image" Target="../media/image80.jpg"/><Relationship Id="rId5" Type="http://schemas.openxmlformats.org/officeDocument/2006/relationships/image" Target="../media/image79.jpg"/><Relationship Id="rId4" Type="http://schemas.openxmlformats.org/officeDocument/2006/relationships/image" Target="../media/image78.jpg"/></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2.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3.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 Id="rId9" Type="http://schemas.openxmlformats.org/officeDocument/2006/relationships/image" Target="../media/image10.JPG"/></Relationships>
</file>

<file path=ppt/slides/_rels/slide20.xml.rels><?xml version="1.0" encoding="UTF-8" standalone="yes"?>
<Relationships xmlns="http://schemas.openxmlformats.org/package/2006/relationships"><Relationship Id="rId8" Type="http://schemas.openxmlformats.org/officeDocument/2006/relationships/image" Target="../media/image92.jpg"/><Relationship Id="rId3" Type="http://schemas.openxmlformats.org/officeDocument/2006/relationships/image" Target="../media/image88.jpg"/><Relationship Id="rId7" Type="http://schemas.openxmlformats.org/officeDocument/2006/relationships/image" Target="../media/image14.jpg"/><Relationship Id="rId2" Type="http://schemas.openxmlformats.org/officeDocument/2006/relationships/image" Target="../media/image87.jpg"/><Relationship Id="rId1" Type="http://schemas.openxmlformats.org/officeDocument/2006/relationships/slideLayout" Target="../slideLayouts/slideLayout4.xml"/><Relationship Id="rId6" Type="http://schemas.openxmlformats.org/officeDocument/2006/relationships/image" Target="../media/image91.jpg"/><Relationship Id="rId5" Type="http://schemas.openxmlformats.org/officeDocument/2006/relationships/image" Target="../media/image90.jpg"/><Relationship Id="rId4" Type="http://schemas.openxmlformats.org/officeDocument/2006/relationships/image" Target="../media/image89.jpg"/></Relationships>
</file>

<file path=ppt/slides/_rels/slide21.xml.rels><?xml version="1.0" encoding="UTF-8" standalone="yes"?>
<Relationships xmlns="http://schemas.openxmlformats.org/package/2006/relationships"><Relationship Id="rId8" Type="http://schemas.openxmlformats.org/officeDocument/2006/relationships/image" Target="../media/image92.jpg"/><Relationship Id="rId3" Type="http://schemas.openxmlformats.org/officeDocument/2006/relationships/image" Target="../media/image94.jpg"/><Relationship Id="rId7" Type="http://schemas.openxmlformats.org/officeDocument/2006/relationships/image" Target="../media/image98.jpg"/><Relationship Id="rId2" Type="http://schemas.openxmlformats.org/officeDocument/2006/relationships/image" Target="../media/image93.jpg"/><Relationship Id="rId1" Type="http://schemas.openxmlformats.org/officeDocument/2006/relationships/slideLayout" Target="../slideLayouts/slideLayout4.xml"/><Relationship Id="rId6" Type="http://schemas.openxmlformats.org/officeDocument/2006/relationships/image" Target="../media/image97.jpg"/><Relationship Id="rId5" Type="http://schemas.openxmlformats.org/officeDocument/2006/relationships/image" Target="../media/image96.jpg"/><Relationship Id="rId4" Type="http://schemas.openxmlformats.org/officeDocument/2006/relationships/image" Target="../media/image95.jpg"/></Relationships>
</file>

<file path=ppt/slides/_rels/slide22.xml.rels><?xml version="1.0" encoding="UTF-8" standalone="yes"?>
<Relationships xmlns="http://schemas.openxmlformats.org/package/2006/relationships"><Relationship Id="rId8" Type="http://schemas.openxmlformats.org/officeDocument/2006/relationships/image" Target="../media/image92.jpg"/><Relationship Id="rId3" Type="http://schemas.openxmlformats.org/officeDocument/2006/relationships/image" Target="../media/image100.jpg"/><Relationship Id="rId7" Type="http://schemas.openxmlformats.org/officeDocument/2006/relationships/image" Target="../media/image104.jpg"/><Relationship Id="rId2" Type="http://schemas.openxmlformats.org/officeDocument/2006/relationships/image" Target="../media/image99.jpg"/><Relationship Id="rId1" Type="http://schemas.openxmlformats.org/officeDocument/2006/relationships/slideLayout" Target="../slideLayouts/slideLayout4.xml"/><Relationship Id="rId6" Type="http://schemas.openxmlformats.org/officeDocument/2006/relationships/image" Target="../media/image103.jpg"/><Relationship Id="rId5" Type="http://schemas.openxmlformats.org/officeDocument/2006/relationships/image" Target="../media/image102.jpg"/><Relationship Id="rId4" Type="http://schemas.openxmlformats.org/officeDocument/2006/relationships/image" Target="../media/image101.jpg"/></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43.jpg"/><Relationship Id="rId2" Type="http://schemas.openxmlformats.org/officeDocument/2006/relationships/image" Target="../media/image105.jpg"/><Relationship Id="rId1" Type="http://schemas.openxmlformats.org/officeDocument/2006/relationships/slideLayout" Target="../slideLayouts/slideLayout4.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jpg"/></Relationships>
</file>

<file path=ppt/slides/_rels/slide2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10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113.jpg"/><Relationship Id="rId3" Type="http://schemas.openxmlformats.org/officeDocument/2006/relationships/image" Target="../media/image111.jpg"/><Relationship Id="rId7" Type="http://schemas.openxmlformats.org/officeDocument/2006/relationships/image" Target="../media/image112.jpg"/><Relationship Id="rId2" Type="http://schemas.openxmlformats.org/officeDocument/2006/relationships/image" Target="../media/image110.jpeg"/><Relationship Id="rId1" Type="http://schemas.openxmlformats.org/officeDocument/2006/relationships/slideLayout" Target="../slideLayouts/slideLayout4.xml"/><Relationship Id="rId6" Type="http://schemas.openxmlformats.org/officeDocument/2006/relationships/image" Target="../media/image35.jpg"/><Relationship Id="rId5" Type="http://schemas.openxmlformats.org/officeDocument/2006/relationships/image" Target="../media/image26.jpg"/><Relationship Id="rId4" Type="http://schemas.openxmlformats.org/officeDocument/2006/relationships/image" Target="../media/image30.jpg"/></Relationships>
</file>

<file path=ppt/slides/_rels/slide26.xml.rels><?xml version="1.0" encoding="UTF-8" standalone="yes"?>
<Relationships xmlns="http://schemas.openxmlformats.org/package/2006/relationships"><Relationship Id="rId13" Type="http://schemas.openxmlformats.org/officeDocument/2006/relationships/image" Target="../media/image122.png"/><Relationship Id="rId18" Type="http://schemas.openxmlformats.org/officeDocument/2006/relationships/image" Target="../media/image126.png"/><Relationship Id="rId26" Type="http://schemas.microsoft.com/office/2007/relationships/hdphoto" Target="../media/hdphoto14.wdp"/><Relationship Id="rId39" Type="http://schemas.openxmlformats.org/officeDocument/2006/relationships/image" Target="../media/image142.png"/><Relationship Id="rId21" Type="http://schemas.openxmlformats.org/officeDocument/2006/relationships/image" Target="../media/image129.png"/><Relationship Id="rId34" Type="http://schemas.openxmlformats.org/officeDocument/2006/relationships/image" Target="../media/image138.gif"/><Relationship Id="rId7" Type="http://schemas.microsoft.com/office/2007/relationships/hdphoto" Target="../media/hdphoto9.wdp"/><Relationship Id="rId12" Type="http://schemas.openxmlformats.org/officeDocument/2006/relationships/image" Target="../media/image121.png"/><Relationship Id="rId17" Type="http://schemas.openxmlformats.org/officeDocument/2006/relationships/image" Target="../media/image125.png"/><Relationship Id="rId25" Type="http://schemas.openxmlformats.org/officeDocument/2006/relationships/image" Target="../media/image131.png"/><Relationship Id="rId33" Type="http://schemas.openxmlformats.org/officeDocument/2006/relationships/image" Target="../media/image137.png"/><Relationship Id="rId38" Type="http://schemas.microsoft.com/office/2007/relationships/hdphoto" Target="../media/hdphoto16.wdp"/><Relationship Id="rId2" Type="http://schemas.openxmlformats.org/officeDocument/2006/relationships/image" Target="../media/image114.png"/><Relationship Id="rId16" Type="http://schemas.openxmlformats.org/officeDocument/2006/relationships/image" Target="../media/image124.png"/><Relationship Id="rId20" Type="http://schemas.openxmlformats.org/officeDocument/2006/relationships/image" Target="../media/image128.png"/><Relationship Id="rId29" Type="http://schemas.openxmlformats.org/officeDocument/2006/relationships/image" Target="../media/image133.png"/><Relationship Id="rId1" Type="http://schemas.openxmlformats.org/officeDocument/2006/relationships/slideLayout" Target="../slideLayouts/slideLayout4.xml"/><Relationship Id="rId6" Type="http://schemas.openxmlformats.org/officeDocument/2006/relationships/image" Target="../media/image117.png"/><Relationship Id="rId11" Type="http://schemas.openxmlformats.org/officeDocument/2006/relationships/image" Target="../media/image120.png"/><Relationship Id="rId24" Type="http://schemas.microsoft.com/office/2007/relationships/hdphoto" Target="../media/hdphoto13.wdp"/><Relationship Id="rId32" Type="http://schemas.openxmlformats.org/officeDocument/2006/relationships/image" Target="../media/image136.png"/><Relationship Id="rId37" Type="http://schemas.openxmlformats.org/officeDocument/2006/relationships/image" Target="../media/image141.png"/><Relationship Id="rId5" Type="http://schemas.openxmlformats.org/officeDocument/2006/relationships/image" Target="../media/image116.png"/><Relationship Id="rId15" Type="http://schemas.openxmlformats.org/officeDocument/2006/relationships/image" Target="../media/image123.png"/><Relationship Id="rId23" Type="http://schemas.openxmlformats.org/officeDocument/2006/relationships/image" Target="../media/image130.png"/><Relationship Id="rId28" Type="http://schemas.microsoft.com/office/2007/relationships/hdphoto" Target="../media/hdphoto15.wdp"/><Relationship Id="rId36" Type="http://schemas.openxmlformats.org/officeDocument/2006/relationships/image" Target="../media/image140.png"/><Relationship Id="rId10" Type="http://schemas.microsoft.com/office/2007/relationships/hdphoto" Target="../media/hdphoto10.wdp"/><Relationship Id="rId19" Type="http://schemas.openxmlformats.org/officeDocument/2006/relationships/image" Target="../media/image127.png"/><Relationship Id="rId31" Type="http://schemas.openxmlformats.org/officeDocument/2006/relationships/image" Target="../media/image135.png"/><Relationship Id="rId4" Type="http://schemas.openxmlformats.org/officeDocument/2006/relationships/image" Target="../media/image115.png"/><Relationship Id="rId9" Type="http://schemas.openxmlformats.org/officeDocument/2006/relationships/image" Target="../media/image119.png"/><Relationship Id="rId14" Type="http://schemas.microsoft.com/office/2007/relationships/hdphoto" Target="../media/hdphoto11.wdp"/><Relationship Id="rId22" Type="http://schemas.microsoft.com/office/2007/relationships/hdphoto" Target="../media/hdphoto12.wdp"/><Relationship Id="rId27" Type="http://schemas.openxmlformats.org/officeDocument/2006/relationships/image" Target="../media/image132.png"/><Relationship Id="rId30" Type="http://schemas.openxmlformats.org/officeDocument/2006/relationships/image" Target="../media/image134.png"/><Relationship Id="rId35" Type="http://schemas.openxmlformats.org/officeDocument/2006/relationships/image" Target="../media/image139.png"/><Relationship Id="rId8" Type="http://schemas.openxmlformats.org/officeDocument/2006/relationships/image" Target="../media/image118.png"/><Relationship Id="rId3" Type="http://schemas.microsoft.com/office/2007/relationships/hdphoto" Target="../media/hdphoto8.wdp"/></Relationships>
</file>

<file path=ppt/slides/_rels/slide27.xml.rels><?xml version="1.0" encoding="UTF-8" standalone="yes"?>
<Relationships xmlns="http://schemas.openxmlformats.org/package/2006/relationships"><Relationship Id="rId8" Type="http://schemas.openxmlformats.org/officeDocument/2006/relationships/image" Target="../media/image148.png"/><Relationship Id="rId13" Type="http://schemas.openxmlformats.org/officeDocument/2006/relationships/image" Target="../media/image153.png"/><Relationship Id="rId3" Type="http://schemas.openxmlformats.org/officeDocument/2006/relationships/image" Target="../media/image144.png"/><Relationship Id="rId7" Type="http://schemas.microsoft.com/office/2007/relationships/hdphoto" Target="../media/hdphoto17.wdp"/><Relationship Id="rId12" Type="http://schemas.openxmlformats.org/officeDocument/2006/relationships/image" Target="../media/image152.png"/><Relationship Id="rId2" Type="http://schemas.openxmlformats.org/officeDocument/2006/relationships/image" Target="../media/image143.png"/><Relationship Id="rId1" Type="http://schemas.openxmlformats.org/officeDocument/2006/relationships/slideLayout" Target="../slideLayouts/slideLayout4.xml"/><Relationship Id="rId6" Type="http://schemas.openxmlformats.org/officeDocument/2006/relationships/image" Target="../media/image147.png"/><Relationship Id="rId11" Type="http://schemas.openxmlformats.org/officeDocument/2006/relationships/image" Target="../media/image151.svg"/><Relationship Id="rId5" Type="http://schemas.openxmlformats.org/officeDocument/2006/relationships/image" Target="../media/image146.png"/><Relationship Id="rId10" Type="http://schemas.openxmlformats.org/officeDocument/2006/relationships/image" Target="../media/image150.png"/><Relationship Id="rId4" Type="http://schemas.openxmlformats.org/officeDocument/2006/relationships/image" Target="../media/image145.png"/><Relationship Id="rId9" Type="http://schemas.openxmlformats.org/officeDocument/2006/relationships/image" Target="../media/image149.png"/><Relationship Id="rId14" Type="http://schemas.openxmlformats.org/officeDocument/2006/relationships/image" Target="../media/image154.png"/></Relationships>
</file>

<file path=ppt/slides/_rels/slide28.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65.png"/><Relationship Id="rId18" Type="http://schemas.openxmlformats.org/officeDocument/2006/relationships/image" Target="../media/image168.png"/><Relationship Id="rId3" Type="http://schemas.openxmlformats.org/officeDocument/2006/relationships/image" Target="../media/image156.gif"/><Relationship Id="rId21" Type="http://schemas.microsoft.com/office/2007/relationships/hdphoto" Target="../media/hdphoto21.wdp"/><Relationship Id="rId7" Type="http://schemas.microsoft.com/office/2007/relationships/hdphoto" Target="../media/hdphoto18.wdp"/><Relationship Id="rId12" Type="http://schemas.openxmlformats.org/officeDocument/2006/relationships/image" Target="../media/image164.png"/><Relationship Id="rId17" Type="http://schemas.openxmlformats.org/officeDocument/2006/relationships/image" Target="../media/image167.png"/><Relationship Id="rId2" Type="http://schemas.openxmlformats.org/officeDocument/2006/relationships/image" Target="../media/image155.png"/><Relationship Id="rId16" Type="http://schemas.microsoft.com/office/2007/relationships/hdphoto" Target="../media/hdphoto20.wdp"/><Relationship Id="rId20" Type="http://schemas.openxmlformats.org/officeDocument/2006/relationships/image" Target="../media/image170.png"/><Relationship Id="rId1" Type="http://schemas.openxmlformats.org/officeDocument/2006/relationships/slideLayout" Target="../slideLayouts/slideLayout4.xml"/><Relationship Id="rId6" Type="http://schemas.openxmlformats.org/officeDocument/2006/relationships/image" Target="../media/image159.png"/><Relationship Id="rId11" Type="http://schemas.openxmlformats.org/officeDocument/2006/relationships/image" Target="../media/image163.png"/><Relationship Id="rId5" Type="http://schemas.openxmlformats.org/officeDocument/2006/relationships/image" Target="../media/image158.gif"/><Relationship Id="rId15" Type="http://schemas.openxmlformats.org/officeDocument/2006/relationships/image" Target="../media/image166.png"/><Relationship Id="rId10" Type="http://schemas.openxmlformats.org/officeDocument/2006/relationships/image" Target="../media/image162.png"/><Relationship Id="rId19" Type="http://schemas.openxmlformats.org/officeDocument/2006/relationships/image" Target="../media/image169.png"/><Relationship Id="rId4" Type="http://schemas.openxmlformats.org/officeDocument/2006/relationships/image" Target="../media/image157.png"/><Relationship Id="rId9" Type="http://schemas.openxmlformats.org/officeDocument/2006/relationships/image" Target="../media/image161.png"/><Relationship Id="rId14" Type="http://schemas.microsoft.com/office/2007/relationships/hdphoto" Target="../media/hdphoto19.wdp"/></Relationships>
</file>

<file path=ppt/slides/_rels/slide29.xml.rels><?xml version="1.0" encoding="UTF-8" standalone="yes"?>
<Relationships xmlns="http://schemas.openxmlformats.org/package/2006/relationships"><Relationship Id="rId2" Type="http://schemas.openxmlformats.org/officeDocument/2006/relationships/image" Target="../media/image17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30.xml.rels><?xml version="1.0" encoding="UTF-8" standalone="yes"?>
<Relationships xmlns="http://schemas.openxmlformats.org/package/2006/relationships"><Relationship Id="rId2" Type="http://schemas.openxmlformats.org/officeDocument/2006/relationships/image" Target="../media/image172.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73.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7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18" Type="http://schemas.openxmlformats.org/officeDocument/2006/relationships/image" Target="../media/image23.jpg"/><Relationship Id="rId3" Type="http://schemas.openxmlformats.org/officeDocument/2006/relationships/image" Target="../media/image14.jpg"/><Relationship Id="rId21" Type="http://schemas.microsoft.com/office/2007/relationships/hdphoto" Target="../media/hdphoto7.wdp"/><Relationship Id="rId7" Type="http://schemas.openxmlformats.org/officeDocument/2006/relationships/image" Target="../media/image17.png"/><Relationship Id="rId12" Type="http://schemas.openxmlformats.org/officeDocument/2006/relationships/image" Target="../media/image20.png"/><Relationship Id="rId17" Type="http://schemas.microsoft.com/office/2007/relationships/hdphoto" Target="../media/hdphoto6.wdp"/><Relationship Id="rId2" Type="http://schemas.openxmlformats.org/officeDocument/2006/relationships/image" Target="../media/image11.png"/><Relationship Id="rId16" Type="http://schemas.openxmlformats.org/officeDocument/2006/relationships/image" Target="../media/image22.png"/><Relationship Id="rId20" Type="http://schemas.openxmlformats.org/officeDocument/2006/relationships/image" Target="../media/image25.png"/><Relationship Id="rId1" Type="http://schemas.openxmlformats.org/officeDocument/2006/relationships/slideLayout" Target="../slideLayouts/slideLayout4.xml"/><Relationship Id="rId6" Type="http://schemas.microsoft.com/office/2007/relationships/hdphoto" Target="../media/hdphoto1.wdp"/><Relationship Id="rId11" Type="http://schemas.openxmlformats.org/officeDocument/2006/relationships/image" Target="../media/image19.jpg"/><Relationship Id="rId5" Type="http://schemas.openxmlformats.org/officeDocument/2006/relationships/image" Target="../media/image16.png"/><Relationship Id="rId15" Type="http://schemas.microsoft.com/office/2007/relationships/hdphoto" Target="../media/hdphoto5.wdp"/><Relationship Id="rId10" Type="http://schemas.microsoft.com/office/2007/relationships/hdphoto" Target="../media/hdphoto3.wdp"/><Relationship Id="rId19" Type="http://schemas.openxmlformats.org/officeDocument/2006/relationships/image" Target="../media/image24.jpg"/><Relationship Id="rId4" Type="http://schemas.openxmlformats.org/officeDocument/2006/relationships/image" Target="../media/image15.jpg"/><Relationship Id="rId9" Type="http://schemas.openxmlformats.org/officeDocument/2006/relationships/image" Target="../media/image18.pn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31.jpg"/><Relationship Id="rId13" Type="http://schemas.openxmlformats.org/officeDocument/2006/relationships/image" Target="../media/image36.jpg"/><Relationship Id="rId3" Type="http://schemas.openxmlformats.org/officeDocument/2006/relationships/image" Target="../media/image26.jpg"/><Relationship Id="rId7" Type="http://schemas.openxmlformats.org/officeDocument/2006/relationships/image" Target="../media/image30.jpg"/><Relationship Id="rId12" Type="http://schemas.openxmlformats.org/officeDocument/2006/relationships/image" Target="../media/image35.jp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29.jpg"/><Relationship Id="rId11" Type="http://schemas.openxmlformats.org/officeDocument/2006/relationships/image" Target="../media/image34.jpg"/><Relationship Id="rId5" Type="http://schemas.openxmlformats.org/officeDocument/2006/relationships/image" Target="../media/image28.jpg"/><Relationship Id="rId10" Type="http://schemas.openxmlformats.org/officeDocument/2006/relationships/image" Target="../media/image33.jpg"/><Relationship Id="rId4" Type="http://schemas.openxmlformats.org/officeDocument/2006/relationships/image" Target="../media/image27.jpg"/><Relationship Id="rId9" Type="http://schemas.openxmlformats.org/officeDocument/2006/relationships/image" Target="../media/image32.PNG"/><Relationship Id="rId14" Type="http://schemas.openxmlformats.org/officeDocument/2006/relationships/image" Target="../media/image37.jpeg"/></Relationships>
</file>

<file path=ppt/slides/_rels/slide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4.xml"/><Relationship Id="rId4" Type="http://schemas.openxmlformats.org/officeDocument/2006/relationships/image" Target="../media/image4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245797-54CA-B47C-D569-934ADD4B0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929318"/>
          </a:xfrm>
          <a:prstGeom prst="rect">
            <a:avLst/>
          </a:prstGeom>
        </p:spPr>
      </p:pic>
      <p:sp>
        <p:nvSpPr>
          <p:cNvPr id="11" name="Rectangle 10">
            <a:extLst>
              <a:ext uri="{FF2B5EF4-FFF2-40B4-BE49-F238E27FC236}">
                <a16:creationId xmlns:a16="http://schemas.microsoft.com/office/drawing/2014/main" id="{87F31BEE-A0F6-9831-A4B5-B254B42E9573}"/>
              </a:ext>
            </a:extLst>
          </p:cNvPr>
          <p:cNvSpPr/>
          <p:nvPr/>
        </p:nvSpPr>
        <p:spPr>
          <a:xfrm>
            <a:off x="2313992" y="3952906"/>
            <a:ext cx="7600400" cy="718458"/>
          </a:xfrm>
          <a:prstGeom prst="rect">
            <a:avLst/>
          </a:prstGeom>
          <a:solidFill>
            <a:schemeClr val="bg1">
              <a:alpha val="85000"/>
            </a:schemeClr>
          </a:solidFill>
          <a:ln>
            <a:noFill/>
          </a:ln>
          <a:effectLst>
            <a:outerShdw blurRad="50800" dist="165100" dir="8100000" algn="tr" rotWithShape="0">
              <a:schemeClr val="tx1">
                <a:alpha val="6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3" name="TextBox 22">
            <a:extLst>
              <a:ext uri="{FF2B5EF4-FFF2-40B4-BE49-F238E27FC236}">
                <a16:creationId xmlns:a16="http://schemas.microsoft.com/office/drawing/2014/main" id="{F6C755AD-A2D4-AA5C-4576-15E362F68F85}"/>
              </a:ext>
            </a:extLst>
          </p:cNvPr>
          <p:cNvSpPr txBox="1"/>
          <p:nvPr/>
        </p:nvSpPr>
        <p:spPr>
          <a:xfrm flipH="1">
            <a:off x="2733868" y="4104000"/>
            <a:ext cx="7324530" cy="400110"/>
          </a:xfrm>
          <a:prstGeom prst="rect">
            <a:avLst/>
          </a:prstGeom>
          <a:noFill/>
        </p:spPr>
        <p:txBody>
          <a:bodyPr wrap="square" rtlCol="0">
            <a:spAutoFit/>
          </a:bodyPr>
          <a:lstStyle/>
          <a:p>
            <a:r>
              <a:rPr lang="en-IN" sz="2000" b="1" dirty="0">
                <a:solidFill>
                  <a:schemeClr val="tx1">
                    <a:lumMod val="95000"/>
                    <a:lumOff val="5000"/>
                  </a:schemeClr>
                </a:solidFill>
                <a:latin typeface="Lucida Console" panose="020B0609040504020204" pitchFamily="49" charset="0"/>
              </a:rPr>
              <a:t>360°Repair &amp; Maintenance Solutions at ONE-STOP</a:t>
            </a:r>
          </a:p>
        </p:txBody>
      </p:sp>
      <p:sp>
        <p:nvSpPr>
          <p:cNvPr id="10" name="TextBox 9">
            <a:extLst>
              <a:ext uri="{FF2B5EF4-FFF2-40B4-BE49-F238E27FC236}">
                <a16:creationId xmlns:a16="http://schemas.microsoft.com/office/drawing/2014/main" id="{386E92B4-D1DF-AC95-CA86-748564F77A0D}"/>
              </a:ext>
            </a:extLst>
          </p:cNvPr>
          <p:cNvSpPr txBox="1"/>
          <p:nvPr/>
        </p:nvSpPr>
        <p:spPr>
          <a:xfrm flipH="1">
            <a:off x="2182428" y="2675441"/>
            <a:ext cx="5019250" cy="1107996"/>
          </a:xfrm>
          <a:prstGeom prst="rect">
            <a:avLst/>
          </a:prstGeom>
          <a:noFill/>
        </p:spPr>
        <p:txBody>
          <a:bodyPr wrap="square" rtlCol="0">
            <a:spAutoFit/>
          </a:bodyPr>
          <a:lstStyle/>
          <a:p>
            <a:r>
              <a:rPr lang="en-IN" sz="6600" dirty="0">
                <a:solidFill>
                  <a:srgbClr val="FFFF00"/>
                </a:solidFill>
                <a:latin typeface="Agency FB" panose="020B0503020202020204" pitchFamily="34" charset="0"/>
              </a:rPr>
              <a:t>Company Profile</a:t>
            </a:r>
          </a:p>
        </p:txBody>
      </p:sp>
      <p:pic>
        <p:nvPicPr>
          <p:cNvPr id="21" name="Picture 20">
            <a:extLst>
              <a:ext uri="{FF2B5EF4-FFF2-40B4-BE49-F238E27FC236}">
                <a16:creationId xmlns:a16="http://schemas.microsoft.com/office/drawing/2014/main" id="{5DF996D5-3E56-BEA6-51CF-41B47944D408}"/>
              </a:ext>
            </a:extLst>
          </p:cNvPr>
          <p:cNvPicPr>
            <a:picLocks noChangeAspect="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369516" y="4104000"/>
            <a:ext cx="420335" cy="400110"/>
          </a:xfrm>
          <a:prstGeom prst="rect">
            <a:avLst/>
          </a:prstGeom>
          <a:effectLst/>
          <a:scene3d>
            <a:camera prst="orthographicFront">
              <a:rot lat="0" lon="0" rev="16800000"/>
            </a:camera>
            <a:lightRig rig="threePt" dir="t"/>
          </a:scene3d>
        </p:spPr>
      </p:pic>
      <p:sp>
        <p:nvSpPr>
          <p:cNvPr id="6" name="TextBox 5">
            <a:extLst>
              <a:ext uri="{FF2B5EF4-FFF2-40B4-BE49-F238E27FC236}">
                <a16:creationId xmlns:a16="http://schemas.microsoft.com/office/drawing/2014/main" id="{84D99FB7-7043-ADBC-F41D-0C5108745694}"/>
              </a:ext>
            </a:extLst>
          </p:cNvPr>
          <p:cNvSpPr txBox="1"/>
          <p:nvPr/>
        </p:nvSpPr>
        <p:spPr>
          <a:xfrm>
            <a:off x="7480041" y="6390128"/>
            <a:ext cx="2522376" cy="369332"/>
          </a:xfrm>
          <a:prstGeom prst="rect">
            <a:avLst/>
          </a:prstGeom>
          <a:noFill/>
        </p:spPr>
        <p:txBody>
          <a:bodyPr wrap="square" rtlCol="0">
            <a:spAutoFit/>
          </a:bodyPr>
          <a:lstStyle/>
          <a:p>
            <a:r>
              <a:rPr lang="en-IN" dirty="0">
                <a:solidFill>
                  <a:schemeClr val="bg1"/>
                </a:solidFill>
              </a:rPr>
              <a:t>Diffusion Engineers Ltd.</a:t>
            </a:r>
            <a:r>
              <a:rPr lang="en-IN" dirty="0"/>
              <a:t>.</a:t>
            </a:r>
          </a:p>
        </p:txBody>
      </p:sp>
    </p:spTree>
    <p:extLst>
      <p:ext uri="{BB962C8B-B14F-4D97-AF65-F5344CB8AC3E}">
        <p14:creationId xmlns:p14="http://schemas.microsoft.com/office/powerpoint/2010/main" val="1304119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iterate type="lt">
                                    <p:tmAbs val="100"/>
                                  </p:iterate>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1801"/>
                            </p:stCondLst>
                            <p:childTnLst>
                              <p:par>
                                <p:cTn id="8" presetID="2" presetClass="entr" presetSubtype="2" fill="hold" grpId="0" nodeType="afterEffect">
                                  <p:stCondLst>
                                    <p:cond delay="50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1000" fill="hold"/>
                                        <p:tgtEl>
                                          <p:spTgt spid="11"/>
                                        </p:tgtEl>
                                        <p:attrNameLst>
                                          <p:attrName>ppt_x</p:attrName>
                                        </p:attrNameLst>
                                      </p:cBhvr>
                                      <p:tavLst>
                                        <p:tav tm="0">
                                          <p:val>
                                            <p:strVal val="1+#ppt_w/2"/>
                                          </p:val>
                                        </p:tav>
                                        <p:tav tm="100000">
                                          <p:val>
                                            <p:strVal val="#ppt_x"/>
                                          </p:val>
                                        </p:tav>
                                      </p:tavLst>
                                    </p:anim>
                                    <p:anim calcmode="lin" valueType="num">
                                      <p:cBhvr additive="base">
                                        <p:cTn id="11" dur="1000" fill="hold"/>
                                        <p:tgtEl>
                                          <p:spTgt spid="11"/>
                                        </p:tgtEl>
                                        <p:attrNameLst>
                                          <p:attrName>ppt_y</p:attrName>
                                        </p:attrNameLst>
                                      </p:cBhvr>
                                      <p:tavLst>
                                        <p:tav tm="0">
                                          <p:val>
                                            <p:strVal val="#ppt_y"/>
                                          </p:val>
                                        </p:tav>
                                        <p:tav tm="100000">
                                          <p:val>
                                            <p:strVal val="#ppt_y"/>
                                          </p:val>
                                        </p:tav>
                                      </p:tavLst>
                                    </p:anim>
                                  </p:childTnLst>
                                </p:cTn>
                              </p:par>
                            </p:childTnLst>
                          </p:cTn>
                        </p:par>
                        <p:par>
                          <p:cTn id="12" fill="hold">
                            <p:stCondLst>
                              <p:cond delay="3301"/>
                            </p:stCondLst>
                            <p:childTnLst>
                              <p:par>
                                <p:cTn id="13" presetID="21" presetClass="entr" presetSubtype="1"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heel(1)">
                                      <p:cBhvr>
                                        <p:cTn id="15" dur="500"/>
                                        <p:tgtEl>
                                          <p:spTgt spid="21"/>
                                        </p:tgtEl>
                                      </p:cBhvr>
                                    </p:animEffect>
                                  </p:childTnLst>
                                </p:cTn>
                              </p:par>
                            </p:childTnLst>
                          </p:cTn>
                        </p:par>
                        <p:par>
                          <p:cTn id="16" fill="hold">
                            <p:stCondLst>
                              <p:cond delay="3801"/>
                            </p:stCondLst>
                            <p:childTnLst>
                              <p:par>
                                <p:cTn id="17" presetID="1" presetClass="entr" presetSubtype="0" fill="hold" grpId="0" nodeType="afterEffect">
                                  <p:stCondLst>
                                    <p:cond delay="0"/>
                                  </p:stCondLst>
                                  <p:iterate type="wd">
                                    <p:tmAbs val="200"/>
                                  </p:iterate>
                                  <p:childTnLst>
                                    <p:set>
                                      <p:cBhvr>
                                        <p:cTn id="18" dur="1" fill="hold">
                                          <p:stCondLst>
                                            <p:cond delay="499"/>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80714" y="4012163"/>
            <a:ext cx="1744571" cy="2001440"/>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Composite Wear Plates</a:t>
            </a:r>
            <a:endParaRPr lang="en-IN" sz="2400" dirty="0">
              <a:solidFill>
                <a:srgbClr val="92D050"/>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9967FB89-2EFF-6A6D-6B7B-DD98AD75DD12}"/>
              </a:ext>
            </a:extLst>
          </p:cNvPr>
          <p:cNvSpPr txBox="1"/>
          <p:nvPr/>
        </p:nvSpPr>
        <p:spPr>
          <a:xfrm>
            <a:off x="250015" y="1066190"/>
            <a:ext cx="9117920" cy="923330"/>
          </a:xfrm>
          <a:prstGeom prst="rect">
            <a:avLst/>
          </a:prstGeom>
          <a:noFill/>
        </p:spPr>
        <p:txBody>
          <a:bodyPr wrap="square" rtlCol="0">
            <a:spAutoFit/>
          </a:bodyPr>
          <a:lstStyle/>
          <a:p>
            <a:r>
              <a:rPr lang="en-IN" dirty="0"/>
              <a:t>DIFFUSION manufactures a wide range of composite wear plates (Steel Plates with hard wear resistant overlays) using Flux Cored Wire welding process. The required Flux Cored Wires are manufactured by DIFFUSION itself at its high technology production unit. </a:t>
            </a:r>
            <a:endParaRPr lang="en-IN" i="1" dirty="0"/>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3861" y="4012163"/>
            <a:ext cx="1789281" cy="2052734"/>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50015" y="1945965"/>
            <a:ext cx="9337763" cy="646331"/>
          </a:xfrm>
          <a:prstGeom prst="rect">
            <a:avLst/>
          </a:prstGeom>
          <a:noFill/>
        </p:spPr>
        <p:txBody>
          <a:bodyPr wrap="square" rtlCol="0">
            <a:spAutoFit/>
          </a:bodyPr>
          <a:lstStyle/>
          <a:p>
            <a:r>
              <a:rPr lang="en-IN" dirty="0"/>
              <a:t>DIFFUSION has mastered the art of overlaying with Flux Cored Wires welding under the guidance of highly experienced German Technicians &amp; Engineers from </a:t>
            </a:r>
            <a:r>
              <a:rPr lang="en-IN" dirty="0" err="1"/>
              <a:t>Corodur</a:t>
            </a:r>
            <a:r>
              <a:rPr lang="en-IN" dirty="0"/>
              <a:t>.</a:t>
            </a:r>
            <a:endParaRPr lang="en-IN" i="1" dirty="0"/>
          </a:p>
        </p:txBody>
      </p:sp>
      <p:sp>
        <p:nvSpPr>
          <p:cNvPr id="7" name="TextBox 6">
            <a:extLst>
              <a:ext uri="{FF2B5EF4-FFF2-40B4-BE49-F238E27FC236}">
                <a16:creationId xmlns:a16="http://schemas.microsoft.com/office/drawing/2014/main" id="{4C201DB3-CB98-8D35-84DC-7266A8E40B36}"/>
              </a:ext>
            </a:extLst>
          </p:cNvPr>
          <p:cNvSpPr txBox="1"/>
          <p:nvPr/>
        </p:nvSpPr>
        <p:spPr>
          <a:xfrm>
            <a:off x="235063" y="2536310"/>
            <a:ext cx="9337763" cy="646331"/>
          </a:xfrm>
          <a:prstGeom prst="rect">
            <a:avLst/>
          </a:prstGeom>
          <a:noFill/>
        </p:spPr>
        <p:txBody>
          <a:bodyPr wrap="square" rtlCol="0">
            <a:spAutoFit/>
          </a:bodyPr>
          <a:lstStyle/>
          <a:p>
            <a:r>
              <a:rPr lang="en-IN" dirty="0"/>
              <a:t>The morphology of the overlay, the bead profile and the fine pattern of stress relief cracks ensures that during service, the deposit would not spall even under extreme conditions.</a:t>
            </a:r>
            <a:endParaRPr lang="en-IN" i="1" dirty="0"/>
          </a:p>
        </p:txBody>
      </p:sp>
      <p:sp>
        <p:nvSpPr>
          <p:cNvPr id="8" name="TextBox 7">
            <a:extLst>
              <a:ext uri="{FF2B5EF4-FFF2-40B4-BE49-F238E27FC236}">
                <a16:creationId xmlns:a16="http://schemas.microsoft.com/office/drawing/2014/main" id="{8EC5A5D3-57E2-B670-EB1D-EA8897C33AE0}"/>
              </a:ext>
            </a:extLst>
          </p:cNvPr>
          <p:cNvSpPr txBox="1"/>
          <p:nvPr/>
        </p:nvSpPr>
        <p:spPr>
          <a:xfrm>
            <a:off x="242539" y="3102566"/>
            <a:ext cx="9337763" cy="646331"/>
          </a:xfrm>
          <a:prstGeom prst="rect">
            <a:avLst/>
          </a:prstGeom>
          <a:noFill/>
        </p:spPr>
        <p:txBody>
          <a:bodyPr wrap="square" rtlCol="0">
            <a:spAutoFit/>
          </a:bodyPr>
          <a:lstStyle/>
          <a:p>
            <a:r>
              <a:rPr lang="en-IN" dirty="0"/>
              <a:t>DIFFUSION R&amp;D is fully capable of developing custom made overlay composition to meet specific application needs of customers.</a:t>
            </a:r>
            <a:endParaRPr lang="en-IN"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195136" y="4012163"/>
            <a:ext cx="1759195" cy="2021216"/>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962017" y="4020598"/>
            <a:ext cx="1733140" cy="1988326"/>
          </a:xfrm>
          <a:prstGeom prst="rect">
            <a:avLst/>
          </a:prstGeom>
          <a:ln>
            <a:noFill/>
          </a:ln>
          <a:effectLst>
            <a:outerShdw blurRad="50800" dist="38100" dir="2700000" algn="tl" rotWithShape="0">
              <a:prstClr val="black">
                <a:alpha val="40000"/>
              </a:prstClr>
            </a:outerShdw>
            <a:softEdge rad="12700"/>
          </a:effectLst>
        </p:spPr>
      </p:pic>
      <p:pic>
        <p:nvPicPr>
          <p:cNvPr id="11" name="Picture 10">
            <a:extLst>
              <a:ext uri="{FF2B5EF4-FFF2-40B4-BE49-F238E27FC236}">
                <a16:creationId xmlns:a16="http://schemas.microsoft.com/office/drawing/2014/main" id="{0966CEDF-9237-88A7-AA1F-39247F6393F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766580" y="4020598"/>
            <a:ext cx="1749775" cy="1988326"/>
          </a:xfrm>
          <a:prstGeom prst="rect">
            <a:avLst/>
          </a:prstGeom>
          <a:ln>
            <a:noFill/>
          </a:ln>
          <a:effectLst>
            <a:outerShdw blurRad="50800" dist="38100" dir="2700000" algn="tl" rotWithShape="0">
              <a:prstClr val="black">
                <a:alpha val="40000"/>
              </a:prstClr>
            </a:outerShdw>
            <a:softEdge rad="12700"/>
          </a:effectLst>
        </p:spPr>
      </p:pic>
    </p:spTree>
    <p:extLst>
      <p:ext uri="{BB962C8B-B14F-4D97-AF65-F5344CB8AC3E}">
        <p14:creationId xmlns:p14="http://schemas.microsoft.com/office/powerpoint/2010/main" val="1172840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8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2551"/>
                            </p:stCondLst>
                            <p:childTnLst>
                              <p:par>
                                <p:cTn id="14" presetID="42" presetClass="entr" presetSubtype="0" fill="hold" grpId="0" nodeType="afterEffect">
                                  <p:stCondLst>
                                    <p:cond delay="25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par>
                          <p:cTn id="19" fill="hold">
                            <p:stCondLst>
                              <p:cond delay="3801"/>
                            </p:stCondLst>
                            <p:childTnLst>
                              <p:par>
                                <p:cTn id="20" presetID="42" presetClass="entr" presetSubtype="0" fill="hold" grpId="0" nodeType="afterEffect">
                                  <p:stCondLst>
                                    <p:cond delay="25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5051"/>
                            </p:stCondLst>
                            <p:childTnLst>
                              <p:par>
                                <p:cTn id="26" presetID="42" presetClass="entr" presetSubtype="0" fill="hold" grpId="0" nodeType="afterEffect">
                                  <p:stCondLst>
                                    <p:cond delay="25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par>
                          <p:cTn id="31" fill="hold">
                            <p:stCondLst>
                              <p:cond delay="6301"/>
                            </p:stCondLst>
                            <p:childTnLst>
                              <p:par>
                                <p:cTn id="32" presetID="42" presetClass="entr" presetSubtype="0" fill="hold" grpId="0" nodeType="afterEffect">
                                  <p:stCondLst>
                                    <p:cond delay="25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par>
                          <p:cTn id="37" fill="hold">
                            <p:stCondLst>
                              <p:cond delay="7551"/>
                            </p:stCondLst>
                            <p:childTnLst>
                              <p:par>
                                <p:cTn id="38" presetID="53" presetClass="entr" presetSubtype="16" fill="hold" nodeType="afterEffect">
                                  <p:stCondLst>
                                    <p:cond delay="250"/>
                                  </p:stCondLst>
                                  <p:childTnLst>
                                    <p:set>
                                      <p:cBhvr>
                                        <p:cTn id="39" dur="1" fill="hold">
                                          <p:stCondLst>
                                            <p:cond delay="0"/>
                                          </p:stCondLst>
                                        </p:cTn>
                                        <p:tgtEl>
                                          <p:spTgt spid="5"/>
                                        </p:tgtEl>
                                        <p:attrNameLst>
                                          <p:attrName>style.visibility</p:attrName>
                                        </p:attrNameLst>
                                      </p:cBhvr>
                                      <p:to>
                                        <p:strVal val="visible"/>
                                      </p:to>
                                    </p:set>
                                    <p:anim calcmode="lin" valueType="num">
                                      <p:cBhvr>
                                        <p:cTn id="40" dur="500" fill="hold"/>
                                        <p:tgtEl>
                                          <p:spTgt spid="5"/>
                                        </p:tgtEl>
                                        <p:attrNameLst>
                                          <p:attrName>ppt_w</p:attrName>
                                        </p:attrNameLst>
                                      </p:cBhvr>
                                      <p:tavLst>
                                        <p:tav tm="0">
                                          <p:val>
                                            <p:fltVal val="0"/>
                                          </p:val>
                                        </p:tav>
                                        <p:tav tm="100000">
                                          <p:val>
                                            <p:strVal val="#ppt_w"/>
                                          </p:val>
                                        </p:tav>
                                      </p:tavLst>
                                    </p:anim>
                                    <p:anim calcmode="lin" valueType="num">
                                      <p:cBhvr>
                                        <p:cTn id="41" dur="500" fill="hold"/>
                                        <p:tgtEl>
                                          <p:spTgt spid="5"/>
                                        </p:tgtEl>
                                        <p:attrNameLst>
                                          <p:attrName>ppt_h</p:attrName>
                                        </p:attrNameLst>
                                      </p:cBhvr>
                                      <p:tavLst>
                                        <p:tav tm="0">
                                          <p:val>
                                            <p:fltVal val="0"/>
                                          </p:val>
                                        </p:tav>
                                        <p:tav tm="100000">
                                          <p:val>
                                            <p:strVal val="#ppt_h"/>
                                          </p:val>
                                        </p:tav>
                                      </p:tavLst>
                                    </p:anim>
                                    <p:animEffect transition="in" filter="fade">
                                      <p:cBhvr>
                                        <p:cTn id="42" dur="500"/>
                                        <p:tgtEl>
                                          <p:spTgt spid="5"/>
                                        </p:tgtEl>
                                      </p:cBhvr>
                                    </p:animEffect>
                                  </p:childTnLst>
                                </p:cTn>
                              </p:par>
                            </p:childTnLst>
                          </p:cTn>
                        </p:par>
                        <p:par>
                          <p:cTn id="43" fill="hold">
                            <p:stCondLst>
                              <p:cond delay="8301"/>
                            </p:stCondLst>
                            <p:childTnLst>
                              <p:par>
                                <p:cTn id="44" presetID="53" presetClass="entr" presetSubtype="16" fill="hold" nodeType="after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fltVal val="0"/>
                                          </p:val>
                                        </p:tav>
                                        <p:tav tm="100000">
                                          <p:val>
                                            <p:strVal val="#ppt_h"/>
                                          </p:val>
                                        </p:tav>
                                      </p:tavLst>
                                    </p:anim>
                                    <p:animEffect transition="in" filter="fade">
                                      <p:cBhvr>
                                        <p:cTn id="48" dur="500"/>
                                        <p:tgtEl>
                                          <p:spTgt spid="9"/>
                                        </p:tgtEl>
                                      </p:cBhvr>
                                    </p:animEffect>
                                  </p:childTnLst>
                                </p:cTn>
                              </p:par>
                            </p:childTnLst>
                          </p:cTn>
                        </p:par>
                        <p:par>
                          <p:cTn id="49" fill="hold">
                            <p:stCondLst>
                              <p:cond delay="8801"/>
                            </p:stCondLst>
                            <p:childTnLst>
                              <p:par>
                                <p:cTn id="50" presetID="53" presetClass="entr" presetSubtype="16" fill="hold" nodeType="after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animEffect transition="in" filter="fade">
                                      <p:cBhvr>
                                        <p:cTn id="54" dur="500"/>
                                        <p:tgtEl>
                                          <p:spTgt spid="17"/>
                                        </p:tgtEl>
                                      </p:cBhvr>
                                    </p:animEffect>
                                  </p:childTnLst>
                                </p:cTn>
                              </p:par>
                            </p:childTnLst>
                          </p:cTn>
                        </p:par>
                        <p:par>
                          <p:cTn id="55" fill="hold">
                            <p:stCondLst>
                              <p:cond delay="9301"/>
                            </p:stCondLst>
                            <p:childTnLst>
                              <p:par>
                                <p:cTn id="56" presetID="53" presetClass="entr" presetSubtype="16"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fltVal val="0"/>
                                          </p:val>
                                        </p:tav>
                                        <p:tav tm="100000">
                                          <p:val>
                                            <p:strVal val="#ppt_h"/>
                                          </p:val>
                                        </p:tav>
                                      </p:tavLst>
                                    </p:anim>
                                    <p:animEffect transition="in" filter="fade">
                                      <p:cBhvr>
                                        <p:cTn id="60" dur="500"/>
                                        <p:tgtEl>
                                          <p:spTgt spid="10"/>
                                        </p:tgtEl>
                                      </p:cBhvr>
                                    </p:animEffect>
                                  </p:childTnLst>
                                </p:cTn>
                              </p:par>
                            </p:childTnLst>
                          </p:cTn>
                        </p:par>
                        <p:par>
                          <p:cTn id="61" fill="hold">
                            <p:stCondLst>
                              <p:cond delay="9801"/>
                            </p:stCondLst>
                            <p:childTnLst>
                              <p:par>
                                <p:cTn id="62" presetID="53" presetClass="entr" presetSubtype="16" fill="hold" nodeType="afterEffect">
                                  <p:stCondLst>
                                    <p:cond delay="0"/>
                                  </p:stCondLst>
                                  <p:childTnLst>
                                    <p:set>
                                      <p:cBhvr>
                                        <p:cTn id="63" dur="1" fill="hold">
                                          <p:stCondLst>
                                            <p:cond delay="0"/>
                                          </p:stCondLst>
                                        </p:cTn>
                                        <p:tgtEl>
                                          <p:spTgt spid="11"/>
                                        </p:tgtEl>
                                        <p:attrNameLst>
                                          <p:attrName>style.visibility</p:attrName>
                                        </p:attrNameLst>
                                      </p:cBhvr>
                                      <p:to>
                                        <p:strVal val="visible"/>
                                      </p:to>
                                    </p:set>
                                    <p:anim calcmode="lin" valueType="num">
                                      <p:cBhvr>
                                        <p:cTn id="64" dur="500" fill="hold"/>
                                        <p:tgtEl>
                                          <p:spTgt spid="11"/>
                                        </p:tgtEl>
                                        <p:attrNameLst>
                                          <p:attrName>ppt_w</p:attrName>
                                        </p:attrNameLst>
                                      </p:cBhvr>
                                      <p:tavLst>
                                        <p:tav tm="0">
                                          <p:val>
                                            <p:fltVal val="0"/>
                                          </p:val>
                                        </p:tav>
                                        <p:tav tm="100000">
                                          <p:val>
                                            <p:strVal val="#ppt_w"/>
                                          </p:val>
                                        </p:tav>
                                      </p:tavLst>
                                    </p:anim>
                                    <p:anim calcmode="lin" valueType="num">
                                      <p:cBhvr>
                                        <p:cTn id="65" dur="500" fill="hold"/>
                                        <p:tgtEl>
                                          <p:spTgt spid="11"/>
                                        </p:tgtEl>
                                        <p:attrNameLst>
                                          <p:attrName>ppt_h</p:attrName>
                                        </p:attrNameLst>
                                      </p:cBhvr>
                                      <p:tavLst>
                                        <p:tav tm="0">
                                          <p:val>
                                            <p:fltVal val="0"/>
                                          </p:val>
                                        </p:tav>
                                        <p:tav tm="100000">
                                          <p:val>
                                            <p:strVal val="#ppt_h"/>
                                          </p:val>
                                        </p:tav>
                                      </p:tavLst>
                                    </p:anim>
                                    <p:animEffect transition="in" filter="fade">
                                      <p:cBhvr>
                                        <p:cTn id="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2"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39980" y="4488461"/>
            <a:ext cx="2166552" cy="1621618"/>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Pre-</a:t>
            </a:r>
            <a:r>
              <a:rPr lang="en-US" sz="2400" dirty="0" err="1">
                <a:solidFill>
                  <a:srgbClr val="92D050"/>
                </a:solidFill>
                <a:latin typeface="Bahnschrift SemiBold Condensed" panose="020B0502040204020203" pitchFamily="34" charset="0"/>
              </a:rPr>
              <a:t>Hardfaced</a:t>
            </a:r>
            <a:r>
              <a:rPr lang="en-US" sz="2400" dirty="0">
                <a:solidFill>
                  <a:srgbClr val="92D050"/>
                </a:solidFill>
                <a:latin typeface="Bahnschrift SemiBold Condensed" panose="020B0502040204020203" pitchFamily="34" charset="0"/>
              </a:rPr>
              <a:t> Fabricated Jobs</a:t>
            </a:r>
            <a:endParaRPr lang="en-IN" sz="2400" dirty="0">
              <a:solidFill>
                <a:srgbClr val="92D050"/>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9967FB89-2EFF-6A6D-6B7B-DD98AD75DD12}"/>
              </a:ext>
            </a:extLst>
          </p:cNvPr>
          <p:cNvSpPr txBox="1"/>
          <p:nvPr/>
        </p:nvSpPr>
        <p:spPr>
          <a:xfrm>
            <a:off x="233420" y="981683"/>
            <a:ext cx="9422565" cy="830997"/>
          </a:xfrm>
          <a:prstGeom prst="rect">
            <a:avLst/>
          </a:prstGeom>
          <a:noFill/>
        </p:spPr>
        <p:txBody>
          <a:bodyPr wrap="square" rtlCol="0">
            <a:spAutoFit/>
          </a:bodyPr>
          <a:lstStyle/>
          <a:p>
            <a:r>
              <a:rPr lang="en-IN" sz="1600" dirty="0"/>
              <a:t>DIFFUSION Has all the required facilities required for fabrication viz. : Plasma Cutting, Welding, Bending, Hole Making etc. as such the wear plates can be offered either simply as liners, or can be fabricated into complete system and sub-systems of Cement, Steel Sugar, Power &amp; Material Handling plants, as per customers design.</a:t>
            </a:r>
            <a:endParaRPr lang="en-IN" sz="1600" i="1" dirty="0"/>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1717" y="2126700"/>
            <a:ext cx="2200911" cy="2069691"/>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50015" y="1768861"/>
            <a:ext cx="9337763" cy="338554"/>
          </a:xfrm>
          <a:prstGeom prst="rect">
            <a:avLst/>
          </a:prstGeom>
          <a:noFill/>
        </p:spPr>
        <p:txBody>
          <a:bodyPr wrap="square" rtlCol="0">
            <a:spAutoFit/>
          </a:bodyPr>
          <a:lstStyle/>
          <a:p>
            <a:r>
              <a:rPr lang="en-IN" sz="1600" dirty="0"/>
              <a:t>Some salient fabricated components using pre-</a:t>
            </a:r>
            <a:r>
              <a:rPr lang="en-IN" sz="1600" dirty="0" err="1"/>
              <a:t>hardfaced</a:t>
            </a:r>
            <a:r>
              <a:rPr lang="en-IN" sz="1600" dirty="0"/>
              <a:t> Wear Plates are:</a:t>
            </a:r>
            <a:endParaRPr lang="en-IN" sz="1600"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262618" y="2145111"/>
            <a:ext cx="3167435" cy="2013945"/>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46131" y="4515527"/>
            <a:ext cx="2095232" cy="1626742"/>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28861" y="4535161"/>
            <a:ext cx="2059196" cy="1567264"/>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16916" y="2126700"/>
            <a:ext cx="2735040" cy="2051280"/>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543064" y="4182305"/>
            <a:ext cx="2622628"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Rotary Air Lock</a:t>
            </a: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817279" y="4156445"/>
            <a:ext cx="2622628"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Separator Rotor</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3743577" y="4147122"/>
            <a:ext cx="1787590"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Cage Wheel</a:t>
            </a:r>
          </a:p>
        </p:txBody>
      </p:sp>
      <p:sp>
        <p:nvSpPr>
          <p:cNvPr id="24" name="TextBox 23">
            <a:extLst>
              <a:ext uri="{FF2B5EF4-FFF2-40B4-BE49-F238E27FC236}">
                <a16:creationId xmlns:a16="http://schemas.microsoft.com/office/drawing/2014/main" id="{D2CB4FD5-0346-0321-807E-189CD7603A86}"/>
              </a:ext>
            </a:extLst>
          </p:cNvPr>
          <p:cNvSpPr txBox="1"/>
          <p:nvPr/>
        </p:nvSpPr>
        <p:spPr>
          <a:xfrm flipH="1">
            <a:off x="7333935" y="6129364"/>
            <a:ext cx="1589316"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Grit Cone</a:t>
            </a:r>
          </a:p>
        </p:txBody>
      </p:sp>
      <p:sp>
        <p:nvSpPr>
          <p:cNvPr id="25" name="TextBox 24">
            <a:extLst>
              <a:ext uri="{FF2B5EF4-FFF2-40B4-BE49-F238E27FC236}">
                <a16:creationId xmlns:a16="http://schemas.microsoft.com/office/drawing/2014/main" id="{9A2C3591-C4D9-03BC-D1A5-AE494D53D0DA}"/>
              </a:ext>
            </a:extLst>
          </p:cNvPr>
          <p:cNvSpPr txBox="1"/>
          <p:nvPr/>
        </p:nvSpPr>
        <p:spPr>
          <a:xfrm flipH="1">
            <a:off x="3578443" y="6129364"/>
            <a:ext cx="2461063"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BLT Chute Liners</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652419" y="6104945"/>
            <a:ext cx="2622628"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Fan </a:t>
            </a:r>
            <a:r>
              <a:rPr lang="en-IN" dirty="0" err="1">
                <a:latin typeface="Cascadia Code" panose="020B0609020000020004" pitchFamily="49" charset="0"/>
                <a:ea typeface="Cascadia Code" panose="020B0609020000020004" pitchFamily="49" charset="0"/>
                <a:cs typeface="Cascadia Code" panose="020B0609020000020004" pitchFamily="49" charset="0"/>
              </a:rPr>
              <a:t>Impellars</a:t>
            </a:r>
            <a:endParaRPr lang="en-IN" dirty="0">
              <a:latin typeface="Cascadia Code" panose="020B0609020000020004" pitchFamily="49" charset="0"/>
              <a:ea typeface="Cascadia Code" panose="020B0609020000020004" pitchFamily="49" charset="0"/>
              <a:cs typeface="Cascadia Code" panose="020B0609020000020004" pitchFamily="49" charset="0"/>
            </a:endParaRPr>
          </a:p>
        </p:txBody>
      </p:sp>
    </p:spTree>
    <p:extLst>
      <p:ext uri="{BB962C8B-B14F-4D97-AF65-F5344CB8AC3E}">
        <p14:creationId xmlns:p14="http://schemas.microsoft.com/office/powerpoint/2010/main" val="844593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26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3351"/>
                            </p:stCondLst>
                            <p:childTnLst>
                              <p:par>
                                <p:cTn id="14" presetID="42" presetClass="entr" presetSubtype="0" fill="hold" grpId="0" nodeType="afterEffect">
                                  <p:stCondLst>
                                    <p:cond delay="25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par>
                          <p:cTn id="19" fill="hold">
                            <p:stCondLst>
                              <p:cond delay="4601"/>
                            </p:stCondLst>
                            <p:childTnLst>
                              <p:par>
                                <p:cTn id="20" presetID="42" presetClass="entr" presetSubtype="0" fill="hold" grpId="0" nodeType="afterEffect">
                                  <p:stCondLst>
                                    <p:cond delay="25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5851"/>
                            </p:stCondLst>
                            <p:childTnLst>
                              <p:par>
                                <p:cTn id="26" presetID="53" presetClass="entr" presetSubtype="16" fill="hold" nodeType="afterEffect">
                                  <p:stCondLst>
                                    <p:cond delay="100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par>
                          <p:cTn id="31" fill="hold">
                            <p:stCondLst>
                              <p:cond delay="7351"/>
                            </p:stCondLst>
                            <p:childTnLst>
                              <p:par>
                                <p:cTn id="32" presetID="1" presetClass="entr" presetSubtype="0" fill="hold" grpId="0" nodeType="afterEffect">
                                  <p:stCondLst>
                                    <p:cond delay="0"/>
                                  </p:stCondLst>
                                  <p:iterate type="lt">
                                    <p:tmAbs val="100"/>
                                  </p:iterate>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8552"/>
                            </p:stCondLst>
                            <p:childTnLst>
                              <p:par>
                                <p:cTn id="35" presetID="53" presetClass="entr" presetSubtype="16" fill="hold" nodeType="afterEffect">
                                  <p:stCondLst>
                                    <p:cond delay="25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childTnLst>
                          </p:cTn>
                        </p:par>
                        <p:par>
                          <p:cTn id="40" fill="hold">
                            <p:stCondLst>
                              <p:cond delay="9302"/>
                            </p:stCondLst>
                            <p:childTnLst>
                              <p:par>
                                <p:cTn id="41" presetID="1" presetClass="entr" presetSubtype="0" fill="hold" grpId="0" nodeType="afterEffect">
                                  <p:stCondLst>
                                    <p:cond delay="0"/>
                                  </p:stCondLst>
                                  <p:iterate type="lt">
                                    <p:tmAbs val="100"/>
                                  </p:iterate>
                                  <p:childTnLst>
                                    <p:set>
                                      <p:cBhvr>
                                        <p:cTn id="42" dur="1" fill="hold">
                                          <p:stCondLst>
                                            <p:cond delay="0"/>
                                          </p:stCondLst>
                                        </p:cTn>
                                        <p:tgtEl>
                                          <p:spTgt spid="23"/>
                                        </p:tgtEl>
                                        <p:attrNameLst>
                                          <p:attrName>style.visibility</p:attrName>
                                        </p:attrNameLst>
                                      </p:cBhvr>
                                      <p:to>
                                        <p:strVal val="visible"/>
                                      </p:to>
                                    </p:set>
                                  </p:childTnLst>
                                </p:cTn>
                              </p:par>
                            </p:childTnLst>
                          </p:cTn>
                        </p:par>
                        <p:par>
                          <p:cTn id="43" fill="hold">
                            <p:stCondLst>
                              <p:cond delay="10103"/>
                            </p:stCondLst>
                            <p:childTnLst>
                              <p:par>
                                <p:cTn id="44" presetID="53" presetClass="entr" presetSubtype="16" fill="hold" nodeType="afterEffect">
                                  <p:stCondLst>
                                    <p:cond delay="25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fltVal val="0"/>
                                          </p:val>
                                        </p:tav>
                                        <p:tav tm="100000">
                                          <p:val>
                                            <p:strVal val="#ppt_h"/>
                                          </p:val>
                                        </p:tav>
                                      </p:tavLst>
                                    </p:anim>
                                    <p:animEffect transition="in" filter="fade">
                                      <p:cBhvr>
                                        <p:cTn id="48" dur="500"/>
                                        <p:tgtEl>
                                          <p:spTgt spid="9"/>
                                        </p:tgtEl>
                                      </p:cBhvr>
                                    </p:animEffect>
                                  </p:childTnLst>
                                </p:cTn>
                              </p:par>
                            </p:childTnLst>
                          </p:cTn>
                        </p:par>
                        <p:par>
                          <p:cTn id="49" fill="hold">
                            <p:stCondLst>
                              <p:cond delay="10853"/>
                            </p:stCondLst>
                            <p:childTnLst>
                              <p:par>
                                <p:cTn id="50" presetID="1" presetClass="entr" presetSubtype="0" fill="hold" grpId="0" nodeType="afterEffect">
                                  <p:stCondLst>
                                    <p:cond delay="0"/>
                                  </p:stCondLst>
                                  <p:iterate type="lt">
                                    <p:tmAbs val="100"/>
                                  </p:iterate>
                                  <p:childTnLst>
                                    <p:set>
                                      <p:cBhvr>
                                        <p:cTn id="51" dur="1" fill="hold">
                                          <p:stCondLst>
                                            <p:cond delay="0"/>
                                          </p:stCondLst>
                                        </p:cTn>
                                        <p:tgtEl>
                                          <p:spTgt spid="22"/>
                                        </p:tgtEl>
                                        <p:attrNameLst>
                                          <p:attrName>style.visibility</p:attrName>
                                        </p:attrNameLst>
                                      </p:cBhvr>
                                      <p:to>
                                        <p:strVal val="visible"/>
                                      </p:to>
                                    </p:set>
                                  </p:childTnLst>
                                </p:cTn>
                              </p:par>
                            </p:childTnLst>
                          </p:cTn>
                        </p:par>
                        <p:par>
                          <p:cTn id="52" fill="hold">
                            <p:stCondLst>
                              <p:cond delay="12154"/>
                            </p:stCondLst>
                            <p:childTnLst>
                              <p:par>
                                <p:cTn id="53" presetID="53" presetClass="entr" presetSubtype="16" fill="hold" nodeType="afterEffect">
                                  <p:stCondLst>
                                    <p:cond delay="25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childTnLst>
                          </p:cTn>
                        </p:par>
                        <p:par>
                          <p:cTn id="58" fill="hold">
                            <p:stCondLst>
                              <p:cond delay="12904"/>
                            </p:stCondLst>
                            <p:childTnLst>
                              <p:par>
                                <p:cTn id="59" presetID="1" presetClass="entr" presetSubtype="0" fill="hold" grpId="0" nodeType="afterEffect">
                                  <p:stCondLst>
                                    <p:cond delay="0"/>
                                  </p:stCondLst>
                                  <p:iterate type="lt">
                                    <p:tmAbs val="100"/>
                                  </p:iterate>
                                  <p:childTnLst>
                                    <p:set>
                                      <p:cBhvr>
                                        <p:cTn id="60" dur="1" fill="hold">
                                          <p:stCondLst>
                                            <p:cond delay="0"/>
                                          </p:stCondLst>
                                        </p:cTn>
                                        <p:tgtEl>
                                          <p:spTgt spid="26"/>
                                        </p:tgtEl>
                                        <p:attrNameLst>
                                          <p:attrName>style.visibility</p:attrName>
                                        </p:attrNameLst>
                                      </p:cBhvr>
                                      <p:to>
                                        <p:strVal val="visible"/>
                                      </p:to>
                                    </p:set>
                                  </p:childTnLst>
                                </p:cTn>
                              </p:par>
                            </p:childTnLst>
                          </p:cTn>
                        </p:par>
                        <p:par>
                          <p:cTn id="61" fill="hold">
                            <p:stCondLst>
                              <p:cond delay="14005"/>
                            </p:stCondLst>
                            <p:childTnLst>
                              <p:par>
                                <p:cTn id="62" presetID="53" presetClass="entr" presetSubtype="16" fill="hold" nodeType="afterEffect">
                                  <p:stCondLst>
                                    <p:cond delay="250"/>
                                  </p:stCondLst>
                                  <p:childTnLst>
                                    <p:set>
                                      <p:cBhvr>
                                        <p:cTn id="63" dur="1" fill="hold">
                                          <p:stCondLst>
                                            <p:cond delay="0"/>
                                          </p:stCondLst>
                                        </p:cTn>
                                        <p:tgtEl>
                                          <p:spTgt spid="17"/>
                                        </p:tgtEl>
                                        <p:attrNameLst>
                                          <p:attrName>style.visibility</p:attrName>
                                        </p:attrNameLst>
                                      </p:cBhvr>
                                      <p:to>
                                        <p:strVal val="visible"/>
                                      </p:to>
                                    </p:set>
                                    <p:anim calcmode="lin" valueType="num">
                                      <p:cBhvr>
                                        <p:cTn id="64" dur="500" fill="hold"/>
                                        <p:tgtEl>
                                          <p:spTgt spid="17"/>
                                        </p:tgtEl>
                                        <p:attrNameLst>
                                          <p:attrName>ppt_w</p:attrName>
                                        </p:attrNameLst>
                                      </p:cBhvr>
                                      <p:tavLst>
                                        <p:tav tm="0">
                                          <p:val>
                                            <p:fltVal val="0"/>
                                          </p:val>
                                        </p:tav>
                                        <p:tav tm="100000">
                                          <p:val>
                                            <p:strVal val="#ppt_w"/>
                                          </p:val>
                                        </p:tav>
                                      </p:tavLst>
                                    </p:anim>
                                    <p:anim calcmode="lin" valueType="num">
                                      <p:cBhvr>
                                        <p:cTn id="65" dur="500" fill="hold"/>
                                        <p:tgtEl>
                                          <p:spTgt spid="17"/>
                                        </p:tgtEl>
                                        <p:attrNameLst>
                                          <p:attrName>ppt_h</p:attrName>
                                        </p:attrNameLst>
                                      </p:cBhvr>
                                      <p:tavLst>
                                        <p:tav tm="0">
                                          <p:val>
                                            <p:fltVal val="0"/>
                                          </p:val>
                                        </p:tav>
                                        <p:tav tm="100000">
                                          <p:val>
                                            <p:strVal val="#ppt_h"/>
                                          </p:val>
                                        </p:tav>
                                      </p:tavLst>
                                    </p:anim>
                                    <p:animEffect transition="in" filter="fade">
                                      <p:cBhvr>
                                        <p:cTn id="66" dur="500"/>
                                        <p:tgtEl>
                                          <p:spTgt spid="17"/>
                                        </p:tgtEl>
                                      </p:cBhvr>
                                    </p:animEffect>
                                  </p:childTnLst>
                                </p:cTn>
                              </p:par>
                            </p:childTnLst>
                          </p:cTn>
                        </p:par>
                        <p:par>
                          <p:cTn id="67" fill="hold">
                            <p:stCondLst>
                              <p:cond delay="14755"/>
                            </p:stCondLst>
                            <p:childTnLst>
                              <p:par>
                                <p:cTn id="68" presetID="1" presetClass="entr" presetSubtype="0" fill="hold" grpId="0" nodeType="afterEffect">
                                  <p:stCondLst>
                                    <p:cond delay="0"/>
                                  </p:stCondLst>
                                  <p:iterate type="lt">
                                    <p:tmAbs val="100"/>
                                  </p:iterate>
                                  <p:childTnLst>
                                    <p:set>
                                      <p:cBhvr>
                                        <p:cTn id="69" dur="1" fill="hold">
                                          <p:stCondLst>
                                            <p:cond delay="0"/>
                                          </p:stCondLst>
                                        </p:cTn>
                                        <p:tgtEl>
                                          <p:spTgt spid="25"/>
                                        </p:tgtEl>
                                        <p:attrNameLst>
                                          <p:attrName>style.visibility</p:attrName>
                                        </p:attrNameLst>
                                      </p:cBhvr>
                                      <p:to>
                                        <p:strVal val="visible"/>
                                      </p:to>
                                    </p:set>
                                  </p:childTnLst>
                                </p:cTn>
                              </p:par>
                            </p:childTnLst>
                          </p:cTn>
                        </p:par>
                        <p:par>
                          <p:cTn id="70" fill="hold">
                            <p:stCondLst>
                              <p:cond delay="16056"/>
                            </p:stCondLst>
                            <p:childTnLst>
                              <p:par>
                                <p:cTn id="71" presetID="53" presetClass="entr" presetSubtype="16" fill="hold" nodeType="afterEffect">
                                  <p:stCondLst>
                                    <p:cond delay="250"/>
                                  </p:stCondLst>
                                  <p:childTnLst>
                                    <p:set>
                                      <p:cBhvr>
                                        <p:cTn id="72" dur="1" fill="hold">
                                          <p:stCondLst>
                                            <p:cond delay="0"/>
                                          </p:stCondLst>
                                        </p:cTn>
                                        <p:tgtEl>
                                          <p:spTgt spid="10"/>
                                        </p:tgtEl>
                                        <p:attrNameLst>
                                          <p:attrName>style.visibility</p:attrName>
                                        </p:attrNameLst>
                                      </p:cBhvr>
                                      <p:to>
                                        <p:strVal val="visible"/>
                                      </p:to>
                                    </p:set>
                                    <p:anim calcmode="lin" valueType="num">
                                      <p:cBhvr>
                                        <p:cTn id="73" dur="500" fill="hold"/>
                                        <p:tgtEl>
                                          <p:spTgt spid="10"/>
                                        </p:tgtEl>
                                        <p:attrNameLst>
                                          <p:attrName>ppt_w</p:attrName>
                                        </p:attrNameLst>
                                      </p:cBhvr>
                                      <p:tavLst>
                                        <p:tav tm="0">
                                          <p:val>
                                            <p:fltVal val="0"/>
                                          </p:val>
                                        </p:tav>
                                        <p:tav tm="100000">
                                          <p:val>
                                            <p:strVal val="#ppt_w"/>
                                          </p:val>
                                        </p:tav>
                                      </p:tavLst>
                                    </p:anim>
                                    <p:anim calcmode="lin" valueType="num">
                                      <p:cBhvr>
                                        <p:cTn id="74" dur="500" fill="hold"/>
                                        <p:tgtEl>
                                          <p:spTgt spid="10"/>
                                        </p:tgtEl>
                                        <p:attrNameLst>
                                          <p:attrName>ppt_h</p:attrName>
                                        </p:attrNameLst>
                                      </p:cBhvr>
                                      <p:tavLst>
                                        <p:tav tm="0">
                                          <p:val>
                                            <p:fltVal val="0"/>
                                          </p:val>
                                        </p:tav>
                                        <p:tav tm="100000">
                                          <p:val>
                                            <p:strVal val="#ppt_h"/>
                                          </p:val>
                                        </p:tav>
                                      </p:tavLst>
                                    </p:anim>
                                    <p:animEffect transition="in" filter="fade">
                                      <p:cBhvr>
                                        <p:cTn id="75" dur="500"/>
                                        <p:tgtEl>
                                          <p:spTgt spid="10"/>
                                        </p:tgtEl>
                                      </p:cBhvr>
                                    </p:animEffect>
                                  </p:childTnLst>
                                </p:cTn>
                              </p:par>
                            </p:childTnLst>
                          </p:cTn>
                        </p:par>
                        <p:par>
                          <p:cTn id="76" fill="hold">
                            <p:stCondLst>
                              <p:cond delay="16806"/>
                            </p:stCondLst>
                            <p:childTnLst>
                              <p:par>
                                <p:cTn id="77" presetID="1" presetClass="entr" presetSubtype="0" fill="hold" grpId="0" nodeType="afterEffect">
                                  <p:stCondLst>
                                    <p:cond delay="0"/>
                                  </p:stCondLst>
                                  <p:iterate type="lt">
                                    <p:tmAbs val="100"/>
                                  </p:iterate>
                                  <p:childTnLst>
                                    <p:set>
                                      <p:cBhvr>
                                        <p:cTn id="7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2" grpId="0"/>
      <p:bldP spid="6" grpId="0"/>
      <p:bldP spid="21" grpId="0"/>
      <p:bldP spid="22" grpId="0"/>
      <p:bldP spid="23" grpId="0"/>
      <p:bldP spid="24" grpId="0"/>
      <p:bldP spid="25"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62696" y="4265273"/>
            <a:ext cx="2166552" cy="1502686"/>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Pre-</a:t>
            </a:r>
            <a:r>
              <a:rPr lang="en-US" sz="2400" dirty="0" err="1">
                <a:solidFill>
                  <a:srgbClr val="92D050"/>
                </a:solidFill>
                <a:latin typeface="Bahnschrift SemiBold Condensed" panose="020B0502040204020203" pitchFamily="34" charset="0"/>
              </a:rPr>
              <a:t>Hardfaced</a:t>
            </a:r>
            <a:r>
              <a:rPr lang="en-US" sz="2400" dirty="0">
                <a:solidFill>
                  <a:srgbClr val="92D050"/>
                </a:solidFill>
                <a:latin typeface="Bahnschrift SemiBold Condensed" panose="020B0502040204020203" pitchFamily="34" charset="0"/>
              </a:rPr>
              <a:t> Fabricated Jobs</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8753" y="1570510"/>
            <a:ext cx="2317083" cy="1844821"/>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50015" y="1031735"/>
            <a:ext cx="9337763" cy="338554"/>
          </a:xfrm>
          <a:prstGeom prst="rect">
            <a:avLst/>
          </a:prstGeom>
          <a:noFill/>
        </p:spPr>
        <p:txBody>
          <a:bodyPr wrap="square" rtlCol="0">
            <a:spAutoFit/>
          </a:bodyPr>
          <a:lstStyle/>
          <a:p>
            <a:r>
              <a:rPr lang="en-IN" sz="1600" dirty="0"/>
              <a:t>Some salient fabricated components using pre-</a:t>
            </a:r>
            <a:r>
              <a:rPr lang="en-IN" sz="1600" dirty="0" err="1"/>
              <a:t>hardfaced</a:t>
            </a:r>
            <a:r>
              <a:rPr lang="en-IN" sz="1600" dirty="0"/>
              <a:t> Wear Plates are:</a:t>
            </a:r>
            <a:endParaRPr lang="en-IN" sz="1600"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97221" y="1580373"/>
            <a:ext cx="3212142" cy="1844821"/>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96620" y="4265273"/>
            <a:ext cx="3015865" cy="1497491"/>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28861" y="4265273"/>
            <a:ext cx="2023675" cy="1502686"/>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391829" y="1554681"/>
            <a:ext cx="2523917" cy="1854687"/>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393771" y="3426514"/>
            <a:ext cx="2622628"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Internally </a:t>
            </a:r>
            <a:r>
              <a:rPr lang="en-IN" dirty="0" err="1">
                <a:latin typeface="Cascadia Code" panose="020B0609020000020004" pitchFamily="49" charset="0"/>
                <a:ea typeface="Cascadia Code" panose="020B0609020000020004" pitchFamily="49" charset="0"/>
                <a:cs typeface="Cascadia Code" panose="020B0609020000020004" pitchFamily="49" charset="0"/>
              </a:rPr>
              <a:t>Harfaced</a:t>
            </a:r>
            <a:r>
              <a:rPr lang="en-IN" dirty="0">
                <a:latin typeface="Cascadia Code" panose="020B0609020000020004" pitchFamily="49" charset="0"/>
                <a:ea typeface="Cascadia Code" panose="020B0609020000020004" pitchFamily="49" charset="0"/>
                <a:cs typeface="Cascadia Code" panose="020B0609020000020004" pitchFamily="49" charset="0"/>
              </a:rPr>
              <a:t> Pipes</a:t>
            </a: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975898" y="3465975"/>
            <a:ext cx="2622628"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FK Pump Screw</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3295702" y="3428649"/>
            <a:ext cx="2461063"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Internally </a:t>
            </a:r>
            <a:r>
              <a:rPr lang="en-IN" dirty="0" err="1">
                <a:latin typeface="Cascadia Code" panose="020B0609020000020004" pitchFamily="49" charset="0"/>
                <a:ea typeface="Cascadia Code" panose="020B0609020000020004" pitchFamily="49" charset="0"/>
                <a:cs typeface="Cascadia Code" panose="020B0609020000020004" pitchFamily="49" charset="0"/>
              </a:rPr>
              <a:t>Hardfaced</a:t>
            </a:r>
            <a:r>
              <a:rPr lang="en-IN" dirty="0">
                <a:latin typeface="Cascadia Code" panose="020B0609020000020004" pitchFamily="49" charset="0"/>
                <a:ea typeface="Cascadia Code" panose="020B0609020000020004" pitchFamily="49" charset="0"/>
                <a:cs typeface="Cascadia Code" panose="020B0609020000020004" pitchFamily="49" charset="0"/>
              </a:rPr>
              <a:t> Bends</a:t>
            </a:r>
          </a:p>
        </p:txBody>
      </p:sp>
      <p:sp>
        <p:nvSpPr>
          <p:cNvPr id="24" name="TextBox 23">
            <a:extLst>
              <a:ext uri="{FF2B5EF4-FFF2-40B4-BE49-F238E27FC236}">
                <a16:creationId xmlns:a16="http://schemas.microsoft.com/office/drawing/2014/main" id="{D2CB4FD5-0346-0321-807E-189CD7603A86}"/>
              </a:ext>
            </a:extLst>
          </p:cNvPr>
          <p:cNvSpPr txBox="1"/>
          <p:nvPr/>
        </p:nvSpPr>
        <p:spPr>
          <a:xfrm flipH="1">
            <a:off x="6975898" y="5803545"/>
            <a:ext cx="2474383" cy="646331"/>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Mirror Finish Static Collars</a:t>
            </a:r>
          </a:p>
        </p:txBody>
      </p:sp>
      <p:sp>
        <p:nvSpPr>
          <p:cNvPr id="25" name="TextBox 24">
            <a:extLst>
              <a:ext uri="{FF2B5EF4-FFF2-40B4-BE49-F238E27FC236}">
                <a16:creationId xmlns:a16="http://schemas.microsoft.com/office/drawing/2014/main" id="{9A2C3591-C4D9-03BC-D1A5-AE494D53D0DA}"/>
              </a:ext>
            </a:extLst>
          </p:cNvPr>
          <p:cNvSpPr txBox="1"/>
          <p:nvPr/>
        </p:nvSpPr>
        <p:spPr>
          <a:xfrm flipH="1">
            <a:off x="3391829" y="5830780"/>
            <a:ext cx="2461063"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Mirror Finished Hopper</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548661" y="5828688"/>
            <a:ext cx="2622628"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Octopus Feed Chute</a:t>
            </a:r>
          </a:p>
        </p:txBody>
      </p:sp>
    </p:spTree>
    <p:extLst>
      <p:ext uri="{BB962C8B-B14F-4D97-AF65-F5344CB8AC3E}">
        <p14:creationId xmlns:p14="http://schemas.microsoft.com/office/powerpoint/2010/main" val="3952000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26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3351"/>
                            </p:stCondLst>
                            <p:childTnLst>
                              <p:par>
                                <p:cTn id="14" presetID="42" presetClass="entr" presetSubtype="0" fill="hold" grpId="0"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ppt_y+.1"/>
                                          </p:val>
                                        </p:tav>
                                        <p:tav tm="100000">
                                          <p:val>
                                            <p:strVal val="#ppt_y"/>
                                          </p:val>
                                        </p:tav>
                                      </p:tavLst>
                                    </p:anim>
                                  </p:childTnLst>
                                </p:cTn>
                              </p:par>
                            </p:childTnLst>
                          </p:cTn>
                        </p:par>
                        <p:par>
                          <p:cTn id="19" fill="hold">
                            <p:stCondLst>
                              <p:cond delay="4101"/>
                            </p:stCondLst>
                            <p:childTnLst>
                              <p:par>
                                <p:cTn id="20" presetID="53" presetClass="entr" presetSubtype="16" fill="hold" nodeType="afterEffect">
                                  <p:stCondLst>
                                    <p:cond delay="100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par>
                          <p:cTn id="25" fill="hold">
                            <p:stCondLst>
                              <p:cond delay="5601"/>
                            </p:stCondLst>
                            <p:childTnLst>
                              <p:par>
                                <p:cTn id="26" presetID="1" presetClass="entr" presetSubtype="0" fill="hold" grpId="0" nodeType="afterEffect">
                                  <p:stCondLst>
                                    <p:cond delay="0"/>
                                  </p:stCondLst>
                                  <p:iterate type="lt">
                                    <p:tmAbs val="100"/>
                                  </p:iterate>
                                  <p:childTnLst>
                                    <p:set>
                                      <p:cBhvr>
                                        <p:cTn id="27" dur="1" fill="hold">
                                          <p:stCondLst>
                                            <p:cond delay="0"/>
                                          </p:stCondLst>
                                        </p:cTn>
                                        <p:tgtEl>
                                          <p:spTgt spid="21"/>
                                        </p:tgtEl>
                                        <p:attrNameLst>
                                          <p:attrName>style.visibility</p:attrName>
                                        </p:attrNameLst>
                                      </p:cBhvr>
                                      <p:to>
                                        <p:strVal val="visible"/>
                                      </p:to>
                                    </p:set>
                                  </p:childTnLst>
                                </p:cTn>
                              </p:par>
                            </p:childTnLst>
                          </p:cTn>
                        </p:par>
                        <p:par>
                          <p:cTn id="28" fill="hold">
                            <p:stCondLst>
                              <p:cond delay="7802"/>
                            </p:stCondLst>
                            <p:childTnLst>
                              <p:par>
                                <p:cTn id="29" presetID="53" presetClass="entr" presetSubtype="16" fill="hold" nodeType="after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par>
                          <p:cTn id="34" fill="hold">
                            <p:stCondLst>
                              <p:cond delay="8552"/>
                            </p:stCondLst>
                            <p:childTnLst>
                              <p:par>
                                <p:cTn id="35" presetID="1" presetClass="entr" presetSubtype="0" fill="hold" grpId="0" nodeType="afterEffect">
                                  <p:stCondLst>
                                    <p:cond delay="0"/>
                                  </p:stCondLst>
                                  <p:iterate type="lt">
                                    <p:tmAbs val="100"/>
                                  </p:iterate>
                                  <p:childTnLst>
                                    <p:set>
                                      <p:cBhvr>
                                        <p:cTn id="36" dur="1" fill="hold">
                                          <p:stCondLst>
                                            <p:cond delay="0"/>
                                          </p:stCondLst>
                                        </p:cTn>
                                        <p:tgtEl>
                                          <p:spTgt spid="23"/>
                                        </p:tgtEl>
                                        <p:attrNameLst>
                                          <p:attrName>style.visibility</p:attrName>
                                        </p:attrNameLst>
                                      </p:cBhvr>
                                      <p:to>
                                        <p:strVal val="visible"/>
                                      </p:to>
                                    </p:set>
                                  </p:childTnLst>
                                </p:cTn>
                              </p:par>
                            </p:childTnLst>
                          </p:cTn>
                        </p:par>
                        <p:par>
                          <p:cTn id="37" fill="hold">
                            <p:stCondLst>
                              <p:cond delay="10853"/>
                            </p:stCondLst>
                            <p:childTnLst>
                              <p:par>
                                <p:cTn id="38" presetID="53" presetClass="entr" presetSubtype="16" fill="hold" nodeType="afterEffect">
                                  <p:stCondLst>
                                    <p:cond delay="25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par>
                          <p:cTn id="43" fill="hold">
                            <p:stCondLst>
                              <p:cond delay="11603"/>
                            </p:stCondLst>
                            <p:childTnLst>
                              <p:par>
                                <p:cTn id="44" presetID="1" presetClass="entr" presetSubtype="0" fill="hold" grpId="0" nodeType="afterEffect">
                                  <p:stCondLst>
                                    <p:cond delay="0"/>
                                  </p:stCondLst>
                                  <p:iterate type="lt">
                                    <p:tmAbs val="100"/>
                                  </p:iterate>
                                  <p:childTnLst>
                                    <p:set>
                                      <p:cBhvr>
                                        <p:cTn id="45" dur="1" fill="hold">
                                          <p:stCondLst>
                                            <p:cond delay="0"/>
                                          </p:stCondLst>
                                        </p:cTn>
                                        <p:tgtEl>
                                          <p:spTgt spid="22"/>
                                        </p:tgtEl>
                                        <p:attrNameLst>
                                          <p:attrName>style.visibility</p:attrName>
                                        </p:attrNameLst>
                                      </p:cBhvr>
                                      <p:to>
                                        <p:strVal val="visible"/>
                                      </p:to>
                                    </p:set>
                                  </p:childTnLst>
                                </p:cTn>
                              </p:par>
                            </p:childTnLst>
                          </p:cTn>
                        </p:par>
                        <p:par>
                          <p:cTn id="46" fill="hold">
                            <p:stCondLst>
                              <p:cond delay="12604"/>
                            </p:stCondLst>
                            <p:childTnLst>
                              <p:par>
                                <p:cTn id="47" presetID="53" presetClass="entr" presetSubtype="16" fill="hold" nodeType="afterEffect">
                                  <p:stCondLst>
                                    <p:cond delay="250"/>
                                  </p:stCondLst>
                                  <p:childTnLst>
                                    <p:set>
                                      <p:cBhvr>
                                        <p:cTn id="48" dur="1" fill="hold">
                                          <p:stCondLst>
                                            <p:cond delay="0"/>
                                          </p:stCondLst>
                                        </p:cTn>
                                        <p:tgtEl>
                                          <p:spTgt spid="3"/>
                                        </p:tgtEl>
                                        <p:attrNameLst>
                                          <p:attrName>style.visibility</p:attrName>
                                        </p:attrNameLst>
                                      </p:cBhvr>
                                      <p:to>
                                        <p:strVal val="visible"/>
                                      </p:to>
                                    </p:set>
                                    <p:anim calcmode="lin" valueType="num">
                                      <p:cBhvr>
                                        <p:cTn id="49" dur="500" fill="hold"/>
                                        <p:tgtEl>
                                          <p:spTgt spid="3"/>
                                        </p:tgtEl>
                                        <p:attrNameLst>
                                          <p:attrName>ppt_w</p:attrName>
                                        </p:attrNameLst>
                                      </p:cBhvr>
                                      <p:tavLst>
                                        <p:tav tm="0">
                                          <p:val>
                                            <p:fltVal val="0"/>
                                          </p:val>
                                        </p:tav>
                                        <p:tav tm="100000">
                                          <p:val>
                                            <p:strVal val="#ppt_w"/>
                                          </p:val>
                                        </p:tav>
                                      </p:tavLst>
                                    </p:anim>
                                    <p:anim calcmode="lin" valueType="num">
                                      <p:cBhvr>
                                        <p:cTn id="50" dur="500" fill="hold"/>
                                        <p:tgtEl>
                                          <p:spTgt spid="3"/>
                                        </p:tgtEl>
                                        <p:attrNameLst>
                                          <p:attrName>ppt_h</p:attrName>
                                        </p:attrNameLst>
                                      </p:cBhvr>
                                      <p:tavLst>
                                        <p:tav tm="0">
                                          <p:val>
                                            <p:fltVal val="0"/>
                                          </p:val>
                                        </p:tav>
                                        <p:tav tm="100000">
                                          <p:val>
                                            <p:strVal val="#ppt_h"/>
                                          </p:val>
                                        </p:tav>
                                      </p:tavLst>
                                    </p:anim>
                                    <p:animEffect transition="in" filter="fade">
                                      <p:cBhvr>
                                        <p:cTn id="51" dur="500"/>
                                        <p:tgtEl>
                                          <p:spTgt spid="3"/>
                                        </p:tgtEl>
                                      </p:cBhvr>
                                    </p:animEffect>
                                  </p:childTnLst>
                                </p:cTn>
                              </p:par>
                            </p:childTnLst>
                          </p:cTn>
                        </p:par>
                        <p:par>
                          <p:cTn id="52" fill="hold">
                            <p:stCondLst>
                              <p:cond delay="13354"/>
                            </p:stCondLst>
                            <p:childTnLst>
                              <p:par>
                                <p:cTn id="53" presetID="1" presetClass="entr" presetSubtype="0" fill="hold" grpId="0" nodeType="afterEffect">
                                  <p:stCondLst>
                                    <p:cond delay="0"/>
                                  </p:stCondLst>
                                  <p:iterate type="lt">
                                    <p:tmAbs val="100"/>
                                  </p:iterate>
                                  <p:childTnLst>
                                    <p:set>
                                      <p:cBhvr>
                                        <p:cTn id="54" dur="1" fill="hold">
                                          <p:stCondLst>
                                            <p:cond delay="0"/>
                                          </p:stCondLst>
                                        </p:cTn>
                                        <p:tgtEl>
                                          <p:spTgt spid="26"/>
                                        </p:tgtEl>
                                        <p:attrNameLst>
                                          <p:attrName>style.visibility</p:attrName>
                                        </p:attrNameLst>
                                      </p:cBhvr>
                                      <p:to>
                                        <p:strVal val="visible"/>
                                      </p:to>
                                    </p:set>
                                  </p:childTnLst>
                                </p:cTn>
                              </p:par>
                            </p:childTnLst>
                          </p:cTn>
                        </p:par>
                        <p:par>
                          <p:cTn id="55" fill="hold">
                            <p:stCondLst>
                              <p:cond delay="14855"/>
                            </p:stCondLst>
                            <p:childTnLst>
                              <p:par>
                                <p:cTn id="56" presetID="53" presetClass="entr" presetSubtype="16" fill="hold" nodeType="afterEffect">
                                  <p:stCondLst>
                                    <p:cond delay="25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cTn>
                              </p:par>
                            </p:childTnLst>
                          </p:cTn>
                        </p:par>
                        <p:par>
                          <p:cTn id="61" fill="hold">
                            <p:stCondLst>
                              <p:cond delay="15605"/>
                            </p:stCondLst>
                            <p:childTnLst>
                              <p:par>
                                <p:cTn id="62" presetID="1" presetClass="entr" presetSubtype="0" fill="hold" grpId="0" nodeType="afterEffect">
                                  <p:stCondLst>
                                    <p:cond delay="0"/>
                                  </p:stCondLst>
                                  <p:iterate type="lt">
                                    <p:tmAbs val="100"/>
                                  </p:iterate>
                                  <p:childTnLst>
                                    <p:set>
                                      <p:cBhvr>
                                        <p:cTn id="63" dur="1" fill="hold">
                                          <p:stCondLst>
                                            <p:cond delay="0"/>
                                          </p:stCondLst>
                                        </p:cTn>
                                        <p:tgtEl>
                                          <p:spTgt spid="25"/>
                                        </p:tgtEl>
                                        <p:attrNameLst>
                                          <p:attrName>style.visibility</p:attrName>
                                        </p:attrNameLst>
                                      </p:cBhvr>
                                      <p:to>
                                        <p:strVal val="visible"/>
                                      </p:to>
                                    </p:set>
                                  </p:childTnLst>
                                </p:cTn>
                              </p:par>
                            </p:childTnLst>
                          </p:cTn>
                        </p:par>
                        <p:par>
                          <p:cTn id="64" fill="hold">
                            <p:stCondLst>
                              <p:cond delay="17506"/>
                            </p:stCondLst>
                            <p:childTnLst>
                              <p:par>
                                <p:cTn id="65" presetID="53" presetClass="entr" presetSubtype="16" fill="hold" nodeType="afterEffect">
                                  <p:stCondLst>
                                    <p:cond delay="250"/>
                                  </p:stCondLst>
                                  <p:childTnLst>
                                    <p:set>
                                      <p:cBhvr>
                                        <p:cTn id="66" dur="1" fill="hold">
                                          <p:stCondLst>
                                            <p:cond delay="0"/>
                                          </p:stCondLst>
                                        </p:cTn>
                                        <p:tgtEl>
                                          <p:spTgt spid="10"/>
                                        </p:tgtEl>
                                        <p:attrNameLst>
                                          <p:attrName>style.visibility</p:attrName>
                                        </p:attrNameLst>
                                      </p:cBhvr>
                                      <p:to>
                                        <p:strVal val="visible"/>
                                      </p:to>
                                    </p:set>
                                    <p:anim calcmode="lin" valueType="num">
                                      <p:cBhvr>
                                        <p:cTn id="67" dur="500" fill="hold"/>
                                        <p:tgtEl>
                                          <p:spTgt spid="10"/>
                                        </p:tgtEl>
                                        <p:attrNameLst>
                                          <p:attrName>ppt_w</p:attrName>
                                        </p:attrNameLst>
                                      </p:cBhvr>
                                      <p:tavLst>
                                        <p:tav tm="0">
                                          <p:val>
                                            <p:fltVal val="0"/>
                                          </p:val>
                                        </p:tav>
                                        <p:tav tm="100000">
                                          <p:val>
                                            <p:strVal val="#ppt_w"/>
                                          </p:val>
                                        </p:tav>
                                      </p:tavLst>
                                    </p:anim>
                                    <p:anim calcmode="lin" valueType="num">
                                      <p:cBhvr>
                                        <p:cTn id="68" dur="500" fill="hold"/>
                                        <p:tgtEl>
                                          <p:spTgt spid="10"/>
                                        </p:tgtEl>
                                        <p:attrNameLst>
                                          <p:attrName>ppt_h</p:attrName>
                                        </p:attrNameLst>
                                      </p:cBhvr>
                                      <p:tavLst>
                                        <p:tav tm="0">
                                          <p:val>
                                            <p:fltVal val="0"/>
                                          </p:val>
                                        </p:tav>
                                        <p:tav tm="100000">
                                          <p:val>
                                            <p:strVal val="#ppt_h"/>
                                          </p:val>
                                        </p:tav>
                                      </p:tavLst>
                                    </p:anim>
                                    <p:animEffect transition="in" filter="fade">
                                      <p:cBhvr>
                                        <p:cTn id="69" dur="500"/>
                                        <p:tgtEl>
                                          <p:spTgt spid="10"/>
                                        </p:tgtEl>
                                      </p:cBhvr>
                                    </p:animEffect>
                                  </p:childTnLst>
                                </p:cTn>
                              </p:par>
                            </p:childTnLst>
                          </p:cTn>
                        </p:par>
                        <p:par>
                          <p:cTn id="70" fill="hold">
                            <p:stCondLst>
                              <p:cond delay="18256"/>
                            </p:stCondLst>
                            <p:childTnLst>
                              <p:par>
                                <p:cTn id="71" presetID="1" presetClass="entr" presetSubtype="0" fill="hold" grpId="0" nodeType="afterEffect">
                                  <p:stCondLst>
                                    <p:cond delay="0"/>
                                  </p:stCondLst>
                                  <p:iterate type="lt">
                                    <p:tmAbs val="100"/>
                                  </p:iterate>
                                  <p:childTnLst>
                                    <p:set>
                                      <p:cBhvr>
                                        <p:cTn id="7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1" grpId="0"/>
      <p:bldP spid="22" grpId="0"/>
      <p:bldP spid="23" grpId="0"/>
      <p:bldP spid="24" grpId="0"/>
      <p:bldP spid="25"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93469" y="4094260"/>
            <a:ext cx="2800792" cy="1668503"/>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Pre-</a:t>
            </a:r>
            <a:r>
              <a:rPr lang="en-US" sz="2400" dirty="0" err="1">
                <a:solidFill>
                  <a:srgbClr val="92D050"/>
                </a:solidFill>
                <a:latin typeface="Bahnschrift SemiBold Condensed" panose="020B0502040204020203" pitchFamily="34" charset="0"/>
              </a:rPr>
              <a:t>Hardfaced</a:t>
            </a:r>
            <a:r>
              <a:rPr lang="en-US" sz="2400" dirty="0">
                <a:solidFill>
                  <a:srgbClr val="92D050"/>
                </a:solidFill>
                <a:latin typeface="Bahnschrift SemiBold Condensed" panose="020B0502040204020203" pitchFamily="34" charset="0"/>
              </a:rPr>
              <a:t> Fabricated Jobs</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8753" y="1588306"/>
            <a:ext cx="2317083" cy="1809229"/>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50015" y="1031735"/>
            <a:ext cx="9337763" cy="338554"/>
          </a:xfrm>
          <a:prstGeom prst="rect">
            <a:avLst/>
          </a:prstGeom>
          <a:noFill/>
        </p:spPr>
        <p:txBody>
          <a:bodyPr wrap="square" rtlCol="0">
            <a:spAutoFit/>
          </a:bodyPr>
          <a:lstStyle/>
          <a:p>
            <a:r>
              <a:rPr lang="en-IN" sz="1600" dirty="0"/>
              <a:t>Some salient fabricated components using pre-</a:t>
            </a:r>
            <a:r>
              <a:rPr lang="en-IN" sz="1600" dirty="0" err="1"/>
              <a:t>hardfaced</a:t>
            </a:r>
            <a:r>
              <a:rPr lang="en-IN" sz="1600" dirty="0"/>
              <a:t> Wear Plates are:</a:t>
            </a:r>
            <a:endParaRPr lang="en-IN" sz="1600"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620885" y="1554681"/>
            <a:ext cx="2658298" cy="1827729"/>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592433" y="4094260"/>
            <a:ext cx="2923930" cy="1668504"/>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08261" y="3968184"/>
            <a:ext cx="2337575" cy="1755203"/>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417911" y="1554681"/>
            <a:ext cx="2471753" cy="1854687"/>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393771" y="3426514"/>
            <a:ext cx="2622628"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Buckets</a:t>
            </a: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743084" y="3456300"/>
            <a:ext cx="2622628"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Grizzly Bars</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3295702" y="3428649"/>
            <a:ext cx="2461063"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Big Size Screw Conveyors</a:t>
            </a:r>
          </a:p>
        </p:txBody>
      </p:sp>
      <p:sp>
        <p:nvSpPr>
          <p:cNvPr id="24" name="TextBox 23">
            <a:extLst>
              <a:ext uri="{FF2B5EF4-FFF2-40B4-BE49-F238E27FC236}">
                <a16:creationId xmlns:a16="http://schemas.microsoft.com/office/drawing/2014/main" id="{D2CB4FD5-0346-0321-807E-189CD7603A86}"/>
              </a:ext>
            </a:extLst>
          </p:cNvPr>
          <p:cNvSpPr txBox="1"/>
          <p:nvPr/>
        </p:nvSpPr>
        <p:spPr>
          <a:xfrm flipH="1">
            <a:off x="6975898" y="5803545"/>
            <a:ext cx="2474383"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CCS Rolls</a:t>
            </a:r>
          </a:p>
        </p:txBody>
      </p:sp>
      <p:sp>
        <p:nvSpPr>
          <p:cNvPr id="25" name="TextBox 24">
            <a:extLst>
              <a:ext uri="{FF2B5EF4-FFF2-40B4-BE49-F238E27FC236}">
                <a16:creationId xmlns:a16="http://schemas.microsoft.com/office/drawing/2014/main" id="{9A2C3591-C4D9-03BC-D1A5-AE494D53D0DA}"/>
              </a:ext>
            </a:extLst>
          </p:cNvPr>
          <p:cNvSpPr txBox="1"/>
          <p:nvPr/>
        </p:nvSpPr>
        <p:spPr>
          <a:xfrm flipH="1">
            <a:off x="3391829" y="5830780"/>
            <a:ext cx="2461063"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New RPR</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548661" y="5828688"/>
            <a:ext cx="2622628"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Internally </a:t>
            </a:r>
            <a:r>
              <a:rPr lang="en-IN" dirty="0" err="1">
                <a:latin typeface="Cascadia Code" panose="020B0609020000020004" pitchFamily="49" charset="0"/>
                <a:ea typeface="Cascadia Code" panose="020B0609020000020004" pitchFamily="49" charset="0"/>
                <a:cs typeface="Cascadia Code" panose="020B0609020000020004" pitchFamily="49" charset="0"/>
              </a:rPr>
              <a:t>Hardfaced</a:t>
            </a:r>
            <a:r>
              <a:rPr lang="en-IN" dirty="0">
                <a:latin typeface="Cascadia Code" panose="020B0609020000020004" pitchFamily="49" charset="0"/>
                <a:ea typeface="Cascadia Code" panose="020B0609020000020004" pitchFamily="49" charset="0"/>
                <a:cs typeface="Cascadia Code" panose="020B0609020000020004" pitchFamily="49" charset="0"/>
              </a:rPr>
              <a:t> Ducts</a:t>
            </a:r>
          </a:p>
        </p:txBody>
      </p:sp>
    </p:spTree>
    <p:extLst>
      <p:ext uri="{BB962C8B-B14F-4D97-AF65-F5344CB8AC3E}">
        <p14:creationId xmlns:p14="http://schemas.microsoft.com/office/powerpoint/2010/main" val="2041440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26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3351"/>
                            </p:stCondLst>
                            <p:childTnLst>
                              <p:par>
                                <p:cTn id="14" presetID="42" presetClass="entr" presetSubtype="0" fill="hold" grpId="0"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ppt_y+.1"/>
                                          </p:val>
                                        </p:tav>
                                        <p:tav tm="100000">
                                          <p:val>
                                            <p:strVal val="#ppt_y"/>
                                          </p:val>
                                        </p:tav>
                                      </p:tavLst>
                                    </p:anim>
                                  </p:childTnLst>
                                </p:cTn>
                              </p:par>
                            </p:childTnLst>
                          </p:cTn>
                        </p:par>
                        <p:par>
                          <p:cTn id="19" fill="hold">
                            <p:stCondLst>
                              <p:cond delay="4101"/>
                            </p:stCondLst>
                            <p:childTnLst>
                              <p:par>
                                <p:cTn id="20" presetID="53" presetClass="entr" presetSubtype="16" fill="hold" nodeType="afterEffect">
                                  <p:stCondLst>
                                    <p:cond delay="100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par>
                          <p:cTn id="25" fill="hold">
                            <p:stCondLst>
                              <p:cond delay="5601"/>
                            </p:stCondLst>
                            <p:childTnLst>
                              <p:par>
                                <p:cTn id="26" presetID="1" presetClass="entr" presetSubtype="0" fill="hold" grpId="0" nodeType="afterEffect">
                                  <p:stCondLst>
                                    <p:cond delay="0"/>
                                  </p:stCondLst>
                                  <p:iterate type="lt">
                                    <p:tmAbs val="100"/>
                                  </p:iterate>
                                  <p:childTnLst>
                                    <p:set>
                                      <p:cBhvr>
                                        <p:cTn id="27" dur="1" fill="hold">
                                          <p:stCondLst>
                                            <p:cond delay="0"/>
                                          </p:stCondLst>
                                        </p:cTn>
                                        <p:tgtEl>
                                          <p:spTgt spid="21"/>
                                        </p:tgtEl>
                                        <p:attrNameLst>
                                          <p:attrName>style.visibility</p:attrName>
                                        </p:attrNameLst>
                                      </p:cBhvr>
                                      <p:to>
                                        <p:strVal val="visible"/>
                                      </p:to>
                                    </p:set>
                                  </p:childTnLst>
                                </p:cTn>
                              </p:par>
                            </p:childTnLst>
                          </p:cTn>
                        </p:par>
                        <p:par>
                          <p:cTn id="28" fill="hold">
                            <p:stCondLst>
                              <p:cond delay="6202"/>
                            </p:stCondLst>
                            <p:childTnLst>
                              <p:par>
                                <p:cTn id="29" presetID="53" presetClass="entr" presetSubtype="16" fill="hold" nodeType="after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par>
                          <p:cTn id="34" fill="hold">
                            <p:stCondLst>
                              <p:cond delay="6952"/>
                            </p:stCondLst>
                            <p:childTnLst>
                              <p:par>
                                <p:cTn id="35" presetID="1" presetClass="entr" presetSubtype="0" fill="hold" grpId="0" nodeType="afterEffect">
                                  <p:stCondLst>
                                    <p:cond delay="0"/>
                                  </p:stCondLst>
                                  <p:iterate type="lt">
                                    <p:tmAbs val="100"/>
                                  </p:iterate>
                                  <p:childTnLst>
                                    <p:set>
                                      <p:cBhvr>
                                        <p:cTn id="36" dur="1" fill="hold">
                                          <p:stCondLst>
                                            <p:cond delay="0"/>
                                          </p:stCondLst>
                                        </p:cTn>
                                        <p:tgtEl>
                                          <p:spTgt spid="23"/>
                                        </p:tgtEl>
                                        <p:attrNameLst>
                                          <p:attrName>style.visibility</p:attrName>
                                        </p:attrNameLst>
                                      </p:cBhvr>
                                      <p:to>
                                        <p:strVal val="visible"/>
                                      </p:to>
                                    </p:set>
                                  </p:childTnLst>
                                </p:cTn>
                              </p:par>
                            </p:childTnLst>
                          </p:cTn>
                        </p:par>
                        <p:par>
                          <p:cTn id="37" fill="hold">
                            <p:stCondLst>
                              <p:cond delay="8953"/>
                            </p:stCondLst>
                            <p:childTnLst>
                              <p:par>
                                <p:cTn id="38" presetID="53" presetClass="entr" presetSubtype="16" fill="hold" nodeType="afterEffect">
                                  <p:stCondLst>
                                    <p:cond delay="25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par>
                          <p:cTn id="43" fill="hold">
                            <p:stCondLst>
                              <p:cond delay="9703"/>
                            </p:stCondLst>
                            <p:childTnLst>
                              <p:par>
                                <p:cTn id="44" presetID="1" presetClass="entr" presetSubtype="0" fill="hold" grpId="0" nodeType="afterEffect">
                                  <p:stCondLst>
                                    <p:cond delay="0"/>
                                  </p:stCondLst>
                                  <p:iterate type="lt">
                                    <p:tmAbs val="100"/>
                                  </p:iterate>
                                  <p:childTnLst>
                                    <p:set>
                                      <p:cBhvr>
                                        <p:cTn id="45" dur="1" fill="hold">
                                          <p:stCondLst>
                                            <p:cond delay="0"/>
                                          </p:stCondLst>
                                        </p:cTn>
                                        <p:tgtEl>
                                          <p:spTgt spid="22"/>
                                        </p:tgtEl>
                                        <p:attrNameLst>
                                          <p:attrName>style.visibility</p:attrName>
                                        </p:attrNameLst>
                                      </p:cBhvr>
                                      <p:to>
                                        <p:strVal val="visible"/>
                                      </p:to>
                                    </p:set>
                                  </p:childTnLst>
                                </p:cTn>
                              </p:par>
                            </p:childTnLst>
                          </p:cTn>
                        </p:par>
                        <p:par>
                          <p:cTn id="46" fill="hold">
                            <p:stCondLst>
                              <p:cond delay="10704"/>
                            </p:stCondLst>
                            <p:childTnLst>
                              <p:par>
                                <p:cTn id="47" presetID="53" presetClass="entr" presetSubtype="16" fill="hold" nodeType="afterEffect">
                                  <p:stCondLst>
                                    <p:cond delay="250"/>
                                  </p:stCondLst>
                                  <p:childTnLst>
                                    <p:set>
                                      <p:cBhvr>
                                        <p:cTn id="48" dur="1" fill="hold">
                                          <p:stCondLst>
                                            <p:cond delay="0"/>
                                          </p:stCondLst>
                                        </p:cTn>
                                        <p:tgtEl>
                                          <p:spTgt spid="3"/>
                                        </p:tgtEl>
                                        <p:attrNameLst>
                                          <p:attrName>style.visibility</p:attrName>
                                        </p:attrNameLst>
                                      </p:cBhvr>
                                      <p:to>
                                        <p:strVal val="visible"/>
                                      </p:to>
                                    </p:set>
                                    <p:anim calcmode="lin" valueType="num">
                                      <p:cBhvr>
                                        <p:cTn id="49" dur="500" fill="hold"/>
                                        <p:tgtEl>
                                          <p:spTgt spid="3"/>
                                        </p:tgtEl>
                                        <p:attrNameLst>
                                          <p:attrName>ppt_w</p:attrName>
                                        </p:attrNameLst>
                                      </p:cBhvr>
                                      <p:tavLst>
                                        <p:tav tm="0">
                                          <p:val>
                                            <p:fltVal val="0"/>
                                          </p:val>
                                        </p:tav>
                                        <p:tav tm="100000">
                                          <p:val>
                                            <p:strVal val="#ppt_w"/>
                                          </p:val>
                                        </p:tav>
                                      </p:tavLst>
                                    </p:anim>
                                    <p:anim calcmode="lin" valueType="num">
                                      <p:cBhvr>
                                        <p:cTn id="50" dur="500" fill="hold"/>
                                        <p:tgtEl>
                                          <p:spTgt spid="3"/>
                                        </p:tgtEl>
                                        <p:attrNameLst>
                                          <p:attrName>ppt_h</p:attrName>
                                        </p:attrNameLst>
                                      </p:cBhvr>
                                      <p:tavLst>
                                        <p:tav tm="0">
                                          <p:val>
                                            <p:fltVal val="0"/>
                                          </p:val>
                                        </p:tav>
                                        <p:tav tm="100000">
                                          <p:val>
                                            <p:strVal val="#ppt_h"/>
                                          </p:val>
                                        </p:tav>
                                      </p:tavLst>
                                    </p:anim>
                                    <p:animEffect transition="in" filter="fade">
                                      <p:cBhvr>
                                        <p:cTn id="51" dur="500"/>
                                        <p:tgtEl>
                                          <p:spTgt spid="3"/>
                                        </p:tgtEl>
                                      </p:cBhvr>
                                    </p:animEffect>
                                  </p:childTnLst>
                                </p:cTn>
                              </p:par>
                            </p:childTnLst>
                          </p:cTn>
                        </p:par>
                        <p:par>
                          <p:cTn id="52" fill="hold">
                            <p:stCondLst>
                              <p:cond delay="11454"/>
                            </p:stCondLst>
                            <p:childTnLst>
                              <p:par>
                                <p:cTn id="53" presetID="1" presetClass="entr" presetSubtype="0" fill="hold" grpId="0" nodeType="afterEffect">
                                  <p:stCondLst>
                                    <p:cond delay="0"/>
                                  </p:stCondLst>
                                  <p:iterate type="lt">
                                    <p:tmAbs val="100"/>
                                  </p:iterate>
                                  <p:childTnLst>
                                    <p:set>
                                      <p:cBhvr>
                                        <p:cTn id="54" dur="1" fill="hold">
                                          <p:stCondLst>
                                            <p:cond delay="0"/>
                                          </p:stCondLst>
                                        </p:cTn>
                                        <p:tgtEl>
                                          <p:spTgt spid="26"/>
                                        </p:tgtEl>
                                        <p:attrNameLst>
                                          <p:attrName>style.visibility</p:attrName>
                                        </p:attrNameLst>
                                      </p:cBhvr>
                                      <p:to>
                                        <p:strVal val="visible"/>
                                      </p:to>
                                    </p:set>
                                  </p:childTnLst>
                                </p:cTn>
                              </p:par>
                            </p:childTnLst>
                          </p:cTn>
                        </p:par>
                        <p:par>
                          <p:cTn id="55" fill="hold">
                            <p:stCondLst>
                              <p:cond delay="13755"/>
                            </p:stCondLst>
                            <p:childTnLst>
                              <p:par>
                                <p:cTn id="56" presetID="53" presetClass="entr" presetSubtype="16" fill="hold" nodeType="afterEffect">
                                  <p:stCondLst>
                                    <p:cond delay="25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cTn>
                              </p:par>
                            </p:childTnLst>
                          </p:cTn>
                        </p:par>
                        <p:par>
                          <p:cTn id="61" fill="hold">
                            <p:stCondLst>
                              <p:cond delay="14505"/>
                            </p:stCondLst>
                            <p:childTnLst>
                              <p:par>
                                <p:cTn id="62" presetID="1" presetClass="entr" presetSubtype="0" fill="hold" grpId="0" nodeType="afterEffect">
                                  <p:stCondLst>
                                    <p:cond delay="0"/>
                                  </p:stCondLst>
                                  <p:iterate type="lt">
                                    <p:tmAbs val="100"/>
                                  </p:iterate>
                                  <p:childTnLst>
                                    <p:set>
                                      <p:cBhvr>
                                        <p:cTn id="63" dur="1" fill="hold">
                                          <p:stCondLst>
                                            <p:cond delay="0"/>
                                          </p:stCondLst>
                                        </p:cTn>
                                        <p:tgtEl>
                                          <p:spTgt spid="25"/>
                                        </p:tgtEl>
                                        <p:attrNameLst>
                                          <p:attrName>style.visibility</p:attrName>
                                        </p:attrNameLst>
                                      </p:cBhvr>
                                      <p:to>
                                        <p:strVal val="visible"/>
                                      </p:to>
                                    </p:set>
                                  </p:childTnLst>
                                </p:cTn>
                              </p:par>
                            </p:childTnLst>
                          </p:cTn>
                        </p:par>
                        <p:par>
                          <p:cTn id="64" fill="hold">
                            <p:stCondLst>
                              <p:cond delay="15006"/>
                            </p:stCondLst>
                            <p:childTnLst>
                              <p:par>
                                <p:cTn id="65" presetID="53" presetClass="entr" presetSubtype="16" fill="hold" nodeType="afterEffect">
                                  <p:stCondLst>
                                    <p:cond delay="250"/>
                                  </p:stCondLst>
                                  <p:childTnLst>
                                    <p:set>
                                      <p:cBhvr>
                                        <p:cTn id="66" dur="1" fill="hold">
                                          <p:stCondLst>
                                            <p:cond delay="0"/>
                                          </p:stCondLst>
                                        </p:cTn>
                                        <p:tgtEl>
                                          <p:spTgt spid="10"/>
                                        </p:tgtEl>
                                        <p:attrNameLst>
                                          <p:attrName>style.visibility</p:attrName>
                                        </p:attrNameLst>
                                      </p:cBhvr>
                                      <p:to>
                                        <p:strVal val="visible"/>
                                      </p:to>
                                    </p:set>
                                    <p:anim calcmode="lin" valueType="num">
                                      <p:cBhvr>
                                        <p:cTn id="67" dur="500" fill="hold"/>
                                        <p:tgtEl>
                                          <p:spTgt spid="10"/>
                                        </p:tgtEl>
                                        <p:attrNameLst>
                                          <p:attrName>ppt_w</p:attrName>
                                        </p:attrNameLst>
                                      </p:cBhvr>
                                      <p:tavLst>
                                        <p:tav tm="0">
                                          <p:val>
                                            <p:fltVal val="0"/>
                                          </p:val>
                                        </p:tav>
                                        <p:tav tm="100000">
                                          <p:val>
                                            <p:strVal val="#ppt_w"/>
                                          </p:val>
                                        </p:tav>
                                      </p:tavLst>
                                    </p:anim>
                                    <p:anim calcmode="lin" valueType="num">
                                      <p:cBhvr>
                                        <p:cTn id="68" dur="500" fill="hold"/>
                                        <p:tgtEl>
                                          <p:spTgt spid="10"/>
                                        </p:tgtEl>
                                        <p:attrNameLst>
                                          <p:attrName>ppt_h</p:attrName>
                                        </p:attrNameLst>
                                      </p:cBhvr>
                                      <p:tavLst>
                                        <p:tav tm="0">
                                          <p:val>
                                            <p:fltVal val="0"/>
                                          </p:val>
                                        </p:tav>
                                        <p:tav tm="100000">
                                          <p:val>
                                            <p:strVal val="#ppt_h"/>
                                          </p:val>
                                        </p:tav>
                                      </p:tavLst>
                                    </p:anim>
                                    <p:animEffect transition="in" filter="fade">
                                      <p:cBhvr>
                                        <p:cTn id="69" dur="500"/>
                                        <p:tgtEl>
                                          <p:spTgt spid="10"/>
                                        </p:tgtEl>
                                      </p:cBhvr>
                                    </p:animEffect>
                                  </p:childTnLst>
                                </p:cTn>
                              </p:par>
                            </p:childTnLst>
                          </p:cTn>
                        </p:par>
                        <p:par>
                          <p:cTn id="70" fill="hold">
                            <p:stCondLst>
                              <p:cond delay="15756"/>
                            </p:stCondLst>
                            <p:childTnLst>
                              <p:par>
                                <p:cTn id="71" presetID="1" presetClass="entr" presetSubtype="0" fill="hold" grpId="0" nodeType="afterEffect">
                                  <p:stCondLst>
                                    <p:cond delay="0"/>
                                  </p:stCondLst>
                                  <p:iterate type="lt">
                                    <p:tmAbs val="100"/>
                                  </p:iterate>
                                  <p:childTnLst>
                                    <p:set>
                                      <p:cBhvr>
                                        <p:cTn id="7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1" grpId="0"/>
      <p:bldP spid="22" grpId="0"/>
      <p:bldP spid="23" grpId="0"/>
      <p:bldP spid="24" grpId="0"/>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82526"/>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75047" y="4385820"/>
            <a:ext cx="2896418" cy="1621618"/>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Service Welding</a:t>
            </a:r>
            <a:endParaRPr lang="en-IN" sz="2400" dirty="0">
              <a:solidFill>
                <a:srgbClr val="92D050"/>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9967FB89-2EFF-6A6D-6B7B-DD98AD75DD12}"/>
              </a:ext>
            </a:extLst>
          </p:cNvPr>
          <p:cNvSpPr txBox="1"/>
          <p:nvPr/>
        </p:nvSpPr>
        <p:spPr>
          <a:xfrm>
            <a:off x="250015" y="1066190"/>
            <a:ext cx="9117920" cy="369332"/>
          </a:xfrm>
          <a:prstGeom prst="rect">
            <a:avLst/>
          </a:prstGeom>
          <a:noFill/>
        </p:spPr>
        <p:txBody>
          <a:bodyPr wrap="square" rtlCol="0">
            <a:spAutoFit/>
          </a:bodyPr>
          <a:lstStyle/>
          <a:p>
            <a:r>
              <a:rPr lang="en-IN" dirty="0"/>
              <a:t>DIFFUSION specializes in three approaches of Reconditioning – Offline, In-situ &amp; Breakdown. </a:t>
            </a:r>
            <a:endParaRPr lang="en-IN" i="1" dirty="0"/>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5483" y="1899912"/>
            <a:ext cx="3200413" cy="2073374"/>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50015" y="1470277"/>
            <a:ext cx="9337763" cy="369332"/>
          </a:xfrm>
          <a:prstGeom prst="rect">
            <a:avLst/>
          </a:prstGeom>
          <a:noFill/>
        </p:spPr>
        <p:txBody>
          <a:bodyPr wrap="square" rtlCol="0">
            <a:spAutoFit/>
          </a:bodyPr>
          <a:lstStyle/>
          <a:p>
            <a:r>
              <a:rPr lang="en-IN" dirty="0"/>
              <a:t>Some salient components reconditioned using these approaches are:</a:t>
            </a:r>
            <a:endParaRPr lang="en-IN"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71516" y="1905372"/>
            <a:ext cx="2958538" cy="2111116"/>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53426" y="4366231"/>
            <a:ext cx="2622628" cy="1626742"/>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52419" y="4395196"/>
            <a:ext cx="2212081" cy="1567264"/>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849567" y="1899911"/>
            <a:ext cx="2231495" cy="2131042"/>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449574" y="4003798"/>
            <a:ext cx="4271720"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RAL Superconditioning</a:t>
            </a: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817279" y="4016488"/>
            <a:ext cx="2622628"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Roller Press Roll</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4350069" y="4016488"/>
            <a:ext cx="1486629"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Big Bell</a:t>
            </a:r>
          </a:p>
        </p:txBody>
      </p:sp>
      <p:sp>
        <p:nvSpPr>
          <p:cNvPr id="24" name="TextBox 23">
            <a:extLst>
              <a:ext uri="{FF2B5EF4-FFF2-40B4-BE49-F238E27FC236}">
                <a16:creationId xmlns:a16="http://schemas.microsoft.com/office/drawing/2014/main" id="{D2CB4FD5-0346-0321-807E-189CD7603A86}"/>
              </a:ext>
            </a:extLst>
          </p:cNvPr>
          <p:cNvSpPr txBox="1"/>
          <p:nvPr/>
        </p:nvSpPr>
        <p:spPr>
          <a:xfrm flipH="1">
            <a:off x="6630953" y="6008701"/>
            <a:ext cx="2622628"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Grinding Rolls</a:t>
            </a:r>
          </a:p>
        </p:txBody>
      </p:sp>
      <p:sp>
        <p:nvSpPr>
          <p:cNvPr id="25" name="TextBox 24">
            <a:extLst>
              <a:ext uri="{FF2B5EF4-FFF2-40B4-BE49-F238E27FC236}">
                <a16:creationId xmlns:a16="http://schemas.microsoft.com/office/drawing/2014/main" id="{9A2C3591-C4D9-03BC-D1A5-AE494D53D0DA}"/>
              </a:ext>
            </a:extLst>
          </p:cNvPr>
          <p:cNvSpPr txBox="1"/>
          <p:nvPr/>
        </p:nvSpPr>
        <p:spPr>
          <a:xfrm flipH="1">
            <a:off x="4023713" y="6035742"/>
            <a:ext cx="1570524"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Roller Hub</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885686" y="5992973"/>
            <a:ext cx="2622628"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Sinter Spikes</a:t>
            </a:r>
          </a:p>
        </p:txBody>
      </p:sp>
    </p:spTree>
    <p:extLst>
      <p:ext uri="{BB962C8B-B14F-4D97-AF65-F5344CB8AC3E}">
        <p14:creationId xmlns:p14="http://schemas.microsoft.com/office/powerpoint/2010/main" val="4291336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3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2051"/>
                            </p:stCondLst>
                            <p:childTnLst>
                              <p:par>
                                <p:cTn id="14" presetID="42" presetClass="entr" presetSubtype="0" fill="hold" grpId="0" nodeType="afterEffect">
                                  <p:stCondLst>
                                    <p:cond delay="25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anim calcmode="lin" valueType="num">
                                      <p:cBhvr>
                                        <p:cTn id="17" dur="500" fill="hold"/>
                                        <p:tgtEl>
                                          <p:spTgt spid="2"/>
                                        </p:tgtEl>
                                        <p:attrNameLst>
                                          <p:attrName>ppt_x</p:attrName>
                                        </p:attrNameLst>
                                      </p:cBhvr>
                                      <p:tavLst>
                                        <p:tav tm="0">
                                          <p:val>
                                            <p:strVal val="#ppt_x"/>
                                          </p:val>
                                        </p:tav>
                                        <p:tav tm="100000">
                                          <p:val>
                                            <p:strVal val="#ppt_x"/>
                                          </p:val>
                                        </p:tav>
                                      </p:tavLst>
                                    </p:anim>
                                    <p:anim calcmode="lin" valueType="num">
                                      <p:cBhvr>
                                        <p:cTn id="18" dur="500" fill="hold"/>
                                        <p:tgtEl>
                                          <p:spTgt spid="2"/>
                                        </p:tgtEl>
                                        <p:attrNameLst>
                                          <p:attrName>ppt_y</p:attrName>
                                        </p:attrNameLst>
                                      </p:cBhvr>
                                      <p:tavLst>
                                        <p:tav tm="0">
                                          <p:val>
                                            <p:strVal val="#ppt_y+.1"/>
                                          </p:val>
                                        </p:tav>
                                        <p:tav tm="100000">
                                          <p:val>
                                            <p:strVal val="#ppt_y"/>
                                          </p:val>
                                        </p:tav>
                                      </p:tavLst>
                                    </p:anim>
                                  </p:childTnLst>
                                </p:cTn>
                              </p:par>
                            </p:childTnLst>
                          </p:cTn>
                        </p:par>
                        <p:par>
                          <p:cTn id="19" fill="hold">
                            <p:stCondLst>
                              <p:cond delay="2801"/>
                            </p:stCondLst>
                            <p:childTnLst>
                              <p:par>
                                <p:cTn id="20" presetID="42" presetClass="entr" presetSubtype="0" fill="hold" grpId="0" nodeType="afterEffect">
                                  <p:stCondLst>
                                    <p:cond delay="25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3551"/>
                            </p:stCondLst>
                            <p:childTnLst>
                              <p:par>
                                <p:cTn id="26" presetID="53" presetClass="entr" presetSubtype="16" fill="hold" nodeType="afterEffect">
                                  <p:stCondLst>
                                    <p:cond delay="100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par>
                          <p:cTn id="31" fill="hold">
                            <p:stCondLst>
                              <p:cond delay="5051"/>
                            </p:stCondLst>
                            <p:childTnLst>
                              <p:par>
                                <p:cTn id="32" presetID="1" presetClass="entr" presetSubtype="0" fill="hold" grpId="0" nodeType="afterEffect">
                                  <p:stCondLst>
                                    <p:cond delay="0"/>
                                  </p:stCondLst>
                                  <p:iterate type="lt">
                                    <p:tmAbs val="100"/>
                                  </p:iterate>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6952"/>
                            </p:stCondLst>
                            <p:childTnLst>
                              <p:par>
                                <p:cTn id="35" presetID="53" presetClass="entr" presetSubtype="16" fill="hold" nodeType="afterEffect">
                                  <p:stCondLst>
                                    <p:cond delay="25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childTnLst>
                          </p:cTn>
                        </p:par>
                        <p:par>
                          <p:cTn id="40" fill="hold">
                            <p:stCondLst>
                              <p:cond delay="7702"/>
                            </p:stCondLst>
                            <p:childTnLst>
                              <p:par>
                                <p:cTn id="41" presetID="1" presetClass="entr" presetSubtype="0" fill="hold" grpId="0" nodeType="afterEffect">
                                  <p:stCondLst>
                                    <p:cond delay="0"/>
                                  </p:stCondLst>
                                  <p:iterate type="lt">
                                    <p:tmAbs val="100"/>
                                  </p:iterate>
                                  <p:childTnLst>
                                    <p:set>
                                      <p:cBhvr>
                                        <p:cTn id="42" dur="1" fill="hold">
                                          <p:stCondLst>
                                            <p:cond delay="0"/>
                                          </p:stCondLst>
                                        </p:cTn>
                                        <p:tgtEl>
                                          <p:spTgt spid="23"/>
                                        </p:tgtEl>
                                        <p:attrNameLst>
                                          <p:attrName>style.visibility</p:attrName>
                                        </p:attrNameLst>
                                      </p:cBhvr>
                                      <p:to>
                                        <p:strVal val="visible"/>
                                      </p:to>
                                    </p:set>
                                  </p:childTnLst>
                                </p:cTn>
                              </p:par>
                            </p:childTnLst>
                          </p:cTn>
                        </p:par>
                        <p:par>
                          <p:cTn id="43" fill="hold">
                            <p:stCondLst>
                              <p:cond delay="8303"/>
                            </p:stCondLst>
                            <p:childTnLst>
                              <p:par>
                                <p:cTn id="44" presetID="53" presetClass="entr" presetSubtype="16" fill="hold" nodeType="afterEffect">
                                  <p:stCondLst>
                                    <p:cond delay="25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fltVal val="0"/>
                                          </p:val>
                                        </p:tav>
                                        <p:tav tm="100000">
                                          <p:val>
                                            <p:strVal val="#ppt_h"/>
                                          </p:val>
                                        </p:tav>
                                      </p:tavLst>
                                    </p:anim>
                                    <p:animEffect transition="in" filter="fade">
                                      <p:cBhvr>
                                        <p:cTn id="48" dur="500"/>
                                        <p:tgtEl>
                                          <p:spTgt spid="9"/>
                                        </p:tgtEl>
                                      </p:cBhvr>
                                    </p:animEffect>
                                  </p:childTnLst>
                                </p:cTn>
                              </p:par>
                            </p:childTnLst>
                          </p:cTn>
                        </p:par>
                        <p:par>
                          <p:cTn id="49" fill="hold">
                            <p:stCondLst>
                              <p:cond delay="9053"/>
                            </p:stCondLst>
                            <p:childTnLst>
                              <p:par>
                                <p:cTn id="50" presetID="1" presetClass="entr" presetSubtype="0" fill="hold" grpId="0" nodeType="afterEffect">
                                  <p:stCondLst>
                                    <p:cond delay="0"/>
                                  </p:stCondLst>
                                  <p:iterate type="lt">
                                    <p:tmAbs val="100"/>
                                  </p:iterate>
                                  <p:childTnLst>
                                    <p:set>
                                      <p:cBhvr>
                                        <p:cTn id="51" dur="1" fill="hold">
                                          <p:stCondLst>
                                            <p:cond delay="0"/>
                                          </p:stCondLst>
                                        </p:cTn>
                                        <p:tgtEl>
                                          <p:spTgt spid="22"/>
                                        </p:tgtEl>
                                        <p:attrNameLst>
                                          <p:attrName>style.visibility</p:attrName>
                                        </p:attrNameLst>
                                      </p:cBhvr>
                                      <p:to>
                                        <p:strVal val="visible"/>
                                      </p:to>
                                    </p:set>
                                  </p:childTnLst>
                                </p:cTn>
                              </p:par>
                            </p:childTnLst>
                          </p:cTn>
                        </p:par>
                        <p:par>
                          <p:cTn id="52" fill="hold">
                            <p:stCondLst>
                              <p:cond delay="10454"/>
                            </p:stCondLst>
                            <p:childTnLst>
                              <p:par>
                                <p:cTn id="53" presetID="53" presetClass="entr" presetSubtype="16" fill="hold" nodeType="afterEffect">
                                  <p:stCondLst>
                                    <p:cond delay="25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childTnLst>
                          </p:cTn>
                        </p:par>
                        <p:par>
                          <p:cTn id="58" fill="hold">
                            <p:stCondLst>
                              <p:cond delay="11204"/>
                            </p:stCondLst>
                            <p:childTnLst>
                              <p:par>
                                <p:cTn id="59" presetID="1" presetClass="entr" presetSubtype="0" fill="hold" grpId="0" nodeType="afterEffect">
                                  <p:stCondLst>
                                    <p:cond delay="0"/>
                                  </p:stCondLst>
                                  <p:iterate type="lt">
                                    <p:tmAbs val="100"/>
                                  </p:iterate>
                                  <p:childTnLst>
                                    <p:set>
                                      <p:cBhvr>
                                        <p:cTn id="60" dur="1" fill="hold">
                                          <p:stCondLst>
                                            <p:cond delay="0"/>
                                          </p:stCondLst>
                                        </p:cTn>
                                        <p:tgtEl>
                                          <p:spTgt spid="26"/>
                                        </p:tgtEl>
                                        <p:attrNameLst>
                                          <p:attrName>style.visibility</p:attrName>
                                        </p:attrNameLst>
                                      </p:cBhvr>
                                      <p:to>
                                        <p:strVal val="visible"/>
                                      </p:to>
                                    </p:set>
                                  </p:childTnLst>
                                </p:cTn>
                              </p:par>
                            </p:childTnLst>
                          </p:cTn>
                        </p:par>
                        <p:par>
                          <p:cTn id="61" fill="hold">
                            <p:stCondLst>
                              <p:cond delay="12305"/>
                            </p:stCondLst>
                            <p:childTnLst>
                              <p:par>
                                <p:cTn id="62" presetID="53" presetClass="entr" presetSubtype="16" fill="hold" nodeType="afterEffect">
                                  <p:stCondLst>
                                    <p:cond delay="250"/>
                                  </p:stCondLst>
                                  <p:childTnLst>
                                    <p:set>
                                      <p:cBhvr>
                                        <p:cTn id="63" dur="1" fill="hold">
                                          <p:stCondLst>
                                            <p:cond delay="0"/>
                                          </p:stCondLst>
                                        </p:cTn>
                                        <p:tgtEl>
                                          <p:spTgt spid="17"/>
                                        </p:tgtEl>
                                        <p:attrNameLst>
                                          <p:attrName>style.visibility</p:attrName>
                                        </p:attrNameLst>
                                      </p:cBhvr>
                                      <p:to>
                                        <p:strVal val="visible"/>
                                      </p:to>
                                    </p:set>
                                    <p:anim calcmode="lin" valueType="num">
                                      <p:cBhvr>
                                        <p:cTn id="64" dur="500" fill="hold"/>
                                        <p:tgtEl>
                                          <p:spTgt spid="17"/>
                                        </p:tgtEl>
                                        <p:attrNameLst>
                                          <p:attrName>ppt_w</p:attrName>
                                        </p:attrNameLst>
                                      </p:cBhvr>
                                      <p:tavLst>
                                        <p:tav tm="0">
                                          <p:val>
                                            <p:fltVal val="0"/>
                                          </p:val>
                                        </p:tav>
                                        <p:tav tm="100000">
                                          <p:val>
                                            <p:strVal val="#ppt_w"/>
                                          </p:val>
                                        </p:tav>
                                      </p:tavLst>
                                    </p:anim>
                                    <p:anim calcmode="lin" valueType="num">
                                      <p:cBhvr>
                                        <p:cTn id="65" dur="500" fill="hold"/>
                                        <p:tgtEl>
                                          <p:spTgt spid="17"/>
                                        </p:tgtEl>
                                        <p:attrNameLst>
                                          <p:attrName>ppt_h</p:attrName>
                                        </p:attrNameLst>
                                      </p:cBhvr>
                                      <p:tavLst>
                                        <p:tav tm="0">
                                          <p:val>
                                            <p:fltVal val="0"/>
                                          </p:val>
                                        </p:tav>
                                        <p:tav tm="100000">
                                          <p:val>
                                            <p:strVal val="#ppt_h"/>
                                          </p:val>
                                        </p:tav>
                                      </p:tavLst>
                                    </p:anim>
                                    <p:animEffect transition="in" filter="fade">
                                      <p:cBhvr>
                                        <p:cTn id="66" dur="500"/>
                                        <p:tgtEl>
                                          <p:spTgt spid="17"/>
                                        </p:tgtEl>
                                      </p:cBhvr>
                                    </p:animEffect>
                                  </p:childTnLst>
                                </p:cTn>
                              </p:par>
                            </p:childTnLst>
                          </p:cTn>
                        </p:par>
                        <p:par>
                          <p:cTn id="67" fill="hold">
                            <p:stCondLst>
                              <p:cond delay="13055"/>
                            </p:stCondLst>
                            <p:childTnLst>
                              <p:par>
                                <p:cTn id="68" presetID="1" presetClass="entr" presetSubtype="0" fill="hold" grpId="0" nodeType="afterEffect">
                                  <p:stCondLst>
                                    <p:cond delay="0"/>
                                  </p:stCondLst>
                                  <p:iterate type="lt">
                                    <p:tmAbs val="100"/>
                                  </p:iterate>
                                  <p:childTnLst>
                                    <p:set>
                                      <p:cBhvr>
                                        <p:cTn id="69" dur="1" fill="hold">
                                          <p:stCondLst>
                                            <p:cond delay="0"/>
                                          </p:stCondLst>
                                        </p:cTn>
                                        <p:tgtEl>
                                          <p:spTgt spid="25"/>
                                        </p:tgtEl>
                                        <p:attrNameLst>
                                          <p:attrName>style.visibility</p:attrName>
                                        </p:attrNameLst>
                                      </p:cBhvr>
                                      <p:to>
                                        <p:strVal val="visible"/>
                                      </p:to>
                                    </p:set>
                                  </p:childTnLst>
                                </p:cTn>
                              </p:par>
                            </p:childTnLst>
                          </p:cTn>
                        </p:par>
                        <p:par>
                          <p:cTn id="70" fill="hold">
                            <p:stCondLst>
                              <p:cond delay="13856"/>
                            </p:stCondLst>
                            <p:childTnLst>
                              <p:par>
                                <p:cTn id="71" presetID="53" presetClass="entr" presetSubtype="16" fill="hold" nodeType="afterEffect">
                                  <p:stCondLst>
                                    <p:cond delay="250"/>
                                  </p:stCondLst>
                                  <p:childTnLst>
                                    <p:set>
                                      <p:cBhvr>
                                        <p:cTn id="72" dur="1" fill="hold">
                                          <p:stCondLst>
                                            <p:cond delay="0"/>
                                          </p:stCondLst>
                                        </p:cTn>
                                        <p:tgtEl>
                                          <p:spTgt spid="10"/>
                                        </p:tgtEl>
                                        <p:attrNameLst>
                                          <p:attrName>style.visibility</p:attrName>
                                        </p:attrNameLst>
                                      </p:cBhvr>
                                      <p:to>
                                        <p:strVal val="visible"/>
                                      </p:to>
                                    </p:set>
                                    <p:anim calcmode="lin" valueType="num">
                                      <p:cBhvr>
                                        <p:cTn id="73" dur="500" fill="hold"/>
                                        <p:tgtEl>
                                          <p:spTgt spid="10"/>
                                        </p:tgtEl>
                                        <p:attrNameLst>
                                          <p:attrName>ppt_w</p:attrName>
                                        </p:attrNameLst>
                                      </p:cBhvr>
                                      <p:tavLst>
                                        <p:tav tm="0">
                                          <p:val>
                                            <p:fltVal val="0"/>
                                          </p:val>
                                        </p:tav>
                                        <p:tav tm="100000">
                                          <p:val>
                                            <p:strVal val="#ppt_w"/>
                                          </p:val>
                                        </p:tav>
                                      </p:tavLst>
                                    </p:anim>
                                    <p:anim calcmode="lin" valueType="num">
                                      <p:cBhvr>
                                        <p:cTn id="74" dur="500" fill="hold"/>
                                        <p:tgtEl>
                                          <p:spTgt spid="10"/>
                                        </p:tgtEl>
                                        <p:attrNameLst>
                                          <p:attrName>ppt_h</p:attrName>
                                        </p:attrNameLst>
                                      </p:cBhvr>
                                      <p:tavLst>
                                        <p:tav tm="0">
                                          <p:val>
                                            <p:fltVal val="0"/>
                                          </p:val>
                                        </p:tav>
                                        <p:tav tm="100000">
                                          <p:val>
                                            <p:strVal val="#ppt_h"/>
                                          </p:val>
                                        </p:tav>
                                      </p:tavLst>
                                    </p:anim>
                                    <p:animEffect transition="in" filter="fade">
                                      <p:cBhvr>
                                        <p:cTn id="75" dur="500"/>
                                        <p:tgtEl>
                                          <p:spTgt spid="10"/>
                                        </p:tgtEl>
                                      </p:cBhvr>
                                    </p:animEffect>
                                  </p:childTnLst>
                                </p:cTn>
                              </p:par>
                            </p:childTnLst>
                          </p:cTn>
                        </p:par>
                        <p:par>
                          <p:cTn id="76" fill="hold">
                            <p:stCondLst>
                              <p:cond delay="14606"/>
                            </p:stCondLst>
                            <p:childTnLst>
                              <p:par>
                                <p:cTn id="77" presetID="1" presetClass="entr" presetSubtype="0" fill="hold" grpId="0" nodeType="afterEffect">
                                  <p:stCondLst>
                                    <p:cond delay="0"/>
                                  </p:stCondLst>
                                  <p:iterate type="lt">
                                    <p:tmAbs val="100"/>
                                  </p:iterate>
                                  <p:childTnLst>
                                    <p:set>
                                      <p:cBhvr>
                                        <p:cTn id="7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2" grpId="0"/>
      <p:bldP spid="6" grpId="0"/>
      <p:bldP spid="21" grpId="0"/>
      <p:bldP spid="22" grpId="0"/>
      <p:bldP spid="23" grpId="0"/>
      <p:bldP spid="24" grpId="0"/>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58198" y="4115226"/>
            <a:ext cx="2341925" cy="1756444"/>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Service Welding</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5484" y="1670008"/>
            <a:ext cx="2658794" cy="1962937"/>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84118" y="1047388"/>
            <a:ext cx="9337763" cy="369332"/>
          </a:xfrm>
          <a:prstGeom prst="rect">
            <a:avLst/>
          </a:prstGeom>
          <a:noFill/>
        </p:spPr>
        <p:txBody>
          <a:bodyPr wrap="square" rtlCol="0">
            <a:spAutoFit/>
          </a:bodyPr>
          <a:lstStyle/>
          <a:p>
            <a:r>
              <a:rPr lang="en-IN" dirty="0"/>
              <a:t>Some salient components reconditioned :</a:t>
            </a:r>
            <a:endParaRPr lang="en-IN"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692393" y="1675967"/>
            <a:ext cx="2296885" cy="1978391"/>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37640" y="4186810"/>
            <a:ext cx="2168989" cy="1626742"/>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11533" y="4068482"/>
            <a:ext cx="2658794" cy="1774176"/>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260813" y="1675967"/>
            <a:ext cx="2712567" cy="1956978"/>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614893" y="3639893"/>
            <a:ext cx="2622628"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Crusher Rotor</a:t>
            </a: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612882" y="3680588"/>
            <a:ext cx="2622628"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Fan Refurbishment</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3873781" y="3644217"/>
            <a:ext cx="1486629"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VRM Tyre</a:t>
            </a:r>
          </a:p>
        </p:txBody>
      </p:sp>
      <p:sp>
        <p:nvSpPr>
          <p:cNvPr id="24" name="TextBox 23">
            <a:extLst>
              <a:ext uri="{FF2B5EF4-FFF2-40B4-BE49-F238E27FC236}">
                <a16:creationId xmlns:a16="http://schemas.microsoft.com/office/drawing/2014/main" id="{D2CB4FD5-0346-0321-807E-189CD7603A86}"/>
              </a:ext>
            </a:extLst>
          </p:cNvPr>
          <p:cNvSpPr txBox="1"/>
          <p:nvPr/>
        </p:nvSpPr>
        <p:spPr>
          <a:xfrm flipH="1">
            <a:off x="6602961" y="5822084"/>
            <a:ext cx="2622628"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In-situ RPR Reconditioning</a:t>
            </a:r>
          </a:p>
        </p:txBody>
      </p:sp>
      <p:sp>
        <p:nvSpPr>
          <p:cNvPr id="25" name="TextBox 24">
            <a:extLst>
              <a:ext uri="{FF2B5EF4-FFF2-40B4-BE49-F238E27FC236}">
                <a16:creationId xmlns:a16="http://schemas.microsoft.com/office/drawing/2014/main" id="{9A2C3591-C4D9-03BC-D1A5-AE494D53D0DA}"/>
              </a:ext>
            </a:extLst>
          </p:cNvPr>
          <p:cNvSpPr txBox="1"/>
          <p:nvPr/>
        </p:nvSpPr>
        <p:spPr>
          <a:xfrm flipH="1">
            <a:off x="3558197" y="5840837"/>
            <a:ext cx="2341926"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In-situ VRM Tyre Reconditioning</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236684" y="5911922"/>
            <a:ext cx="3008492"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CCS Rolls Cladding</a:t>
            </a:r>
          </a:p>
        </p:txBody>
      </p:sp>
    </p:spTree>
    <p:extLst>
      <p:ext uri="{BB962C8B-B14F-4D97-AF65-F5344CB8AC3E}">
        <p14:creationId xmlns:p14="http://schemas.microsoft.com/office/powerpoint/2010/main" val="3537707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3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2051"/>
                            </p:stCondLst>
                            <p:childTnLst>
                              <p:par>
                                <p:cTn id="14" presetID="42" presetClass="entr" presetSubtype="0" fill="hold" grpId="0"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ppt_y+.1"/>
                                          </p:val>
                                        </p:tav>
                                        <p:tav tm="100000">
                                          <p:val>
                                            <p:strVal val="#ppt_y"/>
                                          </p:val>
                                        </p:tav>
                                      </p:tavLst>
                                    </p:anim>
                                  </p:childTnLst>
                                </p:cTn>
                              </p:par>
                            </p:childTnLst>
                          </p:cTn>
                        </p:par>
                        <p:par>
                          <p:cTn id="19" fill="hold">
                            <p:stCondLst>
                              <p:cond delay="2801"/>
                            </p:stCondLst>
                            <p:childTnLst>
                              <p:par>
                                <p:cTn id="20" presetID="53" presetClass="entr" presetSubtype="16" fill="hold" nodeType="afterEffect">
                                  <p:stCondLst>
                                    <p:cond delay="100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par>
                          <p:cTn id="25" fill="hold">
                            <p:stCondLst>
                              <p:cond delay="4301"/>
                            </p:stCondLst>
                            <p:childTnLst>
                              <p:par>
                                <p:cTn id="26" presetID="1" presetClass="entr" presetSubtype="0" fill="hold" grpId="0" nodeType="afterEffect">
                                  <p:stCondLst>
                                    <p:cond delay="0"/>
                                  </p:stCondLst>
                                  <p:iterate type="lt">
                                    <p:tmAbs val="100"/>
                                  </p:iterate>
                                  <p:childTnLst>
                                    <p:set>
                                      <p:cBhvr>
                                        <p:cTn id="27" dur="1" fill="hold">
                                          <p:stCondLst>
                                            <p:cond delay="0"/>
                                          </p:stCondLst>
                                        </p:cTn>
                                        <p:tgtEl>
                                          <p:spTgt spid="21"/>
                                        </p:tgtEl>
                                        <p:attrNameLst>
                                          <p:attrName>style.visibility</p:attrName>
                                        </p:attrNameLst>
                                      </p:cBhvr>
                                      <p:to>
                                        <p:strVal val="visible"/>
                                      </p:to>
                                    </p:set>
                                  </p:childTnLst>
                                </p:cTn>
                              </p:par>
                            </p:childTnLst>
                          </p:cTn>
                        </p:par>
                        <p:par>
                          <p:cTn id="28" fill="hold">
                            <p:stCondLst>
                              <p:cond delay="5402"/>
                            </p:stCondLst>
                            <p:childTnLst>
                              <p:par>
                                <p:cTn id="29" presetID="53" presetClass="entr" presetSubtype="16" fill="hold" nodeType="after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par>
                          <p:cTn id="34" fill="hold">
                            <p:stCondLst>
                              <p:cond delay="6152"/>
                            </p:stCondLst>
                            <p:childTnLst>
                              <p:par>
                                <p:cTn id="35" presetID="1" presetClass="entr" presetSubtype="0" fill="hold" grpId="0" nodeType="afterEffect">
                                  <p:stCondLst>
                                    <p:cond delay="0"/>
                                  </p:stCondLst>
                                  <p:iterate type="lt">
                                    <p:tmAbs val="100"/>
                                  </p:iterate>
                                  <p:childTnLst>
                                    <p:set>
                                      <p:cBhvr>
                                        <p:cTn id="36" dur="1" fill="hold">
                                          <p:stCondLst>
                                            <p:cond delay="0"/>
                                          </p:stCondLst>
                                        </p:cTn>
                                        <p:tgtEl>
                                          <p:spTgt spid="23"/>
                                        </p:tgtEl>
                                        <p:attrNameLst>
                                          <p:attrName>style.visibility</p:attrName>
                                        </p:attrNameLst>
                                      </p:cBhvr>
                                      <p:to>
                                        <p:strVal val="visible"/>
                                      </p:to>
                                    </p:set>
                                  </p:childTnLst>
                                </p:cTn>
                              </p:par>
                            </p:childTnLst>
                          </p:cTn>
                        </p:par>
                        <p:par>
                          <p:cTn id="37" fill="hold">
                            <p:stCondLst>
                              <p:cond delay="6753"/>
                            </p:stCondLst>
                            <p:childTnLst>
                              <p:par>
                                <p:cTn id="38" presetID="53" presetClass="entr" presetSubtype="16" fill="hold" nodeType="afterEffect">
                                  <p:stCondLst>
                                    <p:cond delay="25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par>
                          <p:cTn id="43" fill="hold">
                            <p:stCondLst>
                              <p:cond delay="7503"/>
                            </p:stCondLst>
                            <p:childTnLst>
                              <p:par>
                                <p:cTn id="44" presetID="1" presetClass="entr" presetSubtype="0" fill="hold" grpId="0" nodeType="afterEffect">
                                  <p:stCondLst>
                                    <p:cond delay="0"/>
                                  </p:stCondLst>
                                  <p:iterate type="lt">
                                    <p:tmAbs val="100"/>
                                  </p:iterate>
                                  <p:childTnLst>
                                    <p:set>
                                      <p:cBhvr>
                                        <p:cTn id="45" dur="1" fill="hold">
                                          <p:stCondLst>
                                            <p:cond delay="0"/>
                                          </p:stCondLst>
                                        </p:cTn>
                                        <p:tgtEl>
                                          <p:spTgt spid="22"/>
                                        </p:tgtEl>
                                        <p:attrNameLst>
                                          <p:attrName>style.visibility</p:attrName>
                                        </p:attrNameLst>
                                      </p:cBhvr>
                                      <p:to>
                                        <p:strVal val="visible"/>
                                      </p:to>
                                    </p:set>
                                  </p:childTnLst>
                                </p:cTn>
                              </p:par>
                            </p:childTnLst>
                          </p:cTn>
                        </p:par>
                        <p:par>
                          <p:cTn id="46" fill="hold">
                            <p:stCondLst>
                              <p:cond delay="9004"/>
                            </p:stCondLst>
                            <p:childTnLst>
                              <p:par>
                                <p:cTn id="47" presetID="53" presetClass="entr" presetSubtype="16" fill="hold" nodeType="afterEffect">
                                  <p:stCondLst>
                                    <p:cond delay="250"/>
                                  </p:stCondLst>
                                  <p:childTnLst>
                                    <p:set>
                                      <p:cBhvr>
                                        <p:cTn id="48" dur="1" fill="hold">
                                          <p:stCondLst>
                                            <p:cond delay="0"/>
                                          </p:stCondLst>
                                        </p:cTn>
                                        <p:tgtEl>
                                          <p:spTgt spid="3"/>
                                        </p:tgtEl>
                                        <p:attrNameLst>
                                          <p:attrName>style.visibility</p:attrName>
                                        </p:attrNameLst>
                                      </p:cBhvr>
                                      <p:to>
                                        <p:strVal val="visible"/>
                                      </p:to>
                                    </p:set>
                                    <p:anim calcmode="lin" valueType="num">
                                      <p:cBhvr>
                                        <p:cTn id="49" dur="500" fill="hold"/>
                                        <p:tgtEl>
                                          <p:spTgt spid="3"/>
                                        </p:tgtEl>
                                        <p:attrNameLst>
                                          <p:attrName>ppt_w</p:attrName>
                                        </p:attrNameLst>
                                      </p:cBhvr>
                                      <p:tavLst>
                                        <p:tav tm="0">
                                          <p:val>
                                            <p:fltVal val="0"/>
                                          </p:val>
                                        </p:tav>
                                        <p:tav tm="100000">
                                          <p:val>
                                            <p:strVal val="#ppt_w"/>
                                          </p:val>
                                        </p:tav>
                                      </p:tavLst>
                                    </p:anim>
                                    <p:anim calcmode="lin" valueType="num">
                                      <p:cBhvr>
                                        <p:cTn id="50" dur="500" fill="hold"/>
                                        <p:tgtEl>
                                          <p:spTgt spid="3"/>
                                        </p:tgtEl>
                                        <p:attrNameLst>
                                          <p:attrName>ppt_h</p:attrName>
                                        </p:attrNameLst>
                                      </p:cBhvr>
                                      <p:tavLst>
                                        <p:tav tm="0">
                                          <p:val>
                                            <p:fltVal val="0"/>
                                          </p:val>
                                        </p:tav>
                                        <p:tav tm="100000">
                                          <p:val>
                                            <p:strVal val="#ppt_h"/>
                                          </p:val>
                                        </p:tav>
                                      </p:tavLst>
                                    </p:anim>
                                    <p:animEffect transition="in" filter="fade">
                                      <p:cBhvr>
                                        <p:cTn id="51" dur="500"/>
                                        <p:tgtEl>
                                          <p:spTgt spid="3"/>
                                        </p:tgtEl>
                                      </p:cBhvr>
                                    </p:animEffect>
                                  </p:childTnLst>
                                </p:cTn>
                              </p:par>
                            </p:childTnLst>
                          </p:cTn>
                        </p:par>
                        <p:par>
                          <p:cTn id="52" fill="hold">
                            <p:stCondLst>
                              <p:cond delay="9754"/>
                            </p:stCondLst>
                            <p:childTnLst>
                              <p:par>
                                <p:cTn id="53" presetID="1" presetClass="entr" presetSubtype="0" fill="hold" grpId="0" nodeType="afterEffect">
                                  <p:stCondLst>
                                    <p:cond delay="0"/>
                                  </p:stCondLst>
                                  <p:iterate type="lt">
                                    <p:tmAbs val="100"/>
                                  </p:iterate>
                                  <p:childTnLst>
                                    <p:set>
                                      <p:cBhvr>
                                        <p:cTn id="54" dur="1" fill="hold">
                                          <p:stCondLst>
                                            <p:cond delay="0"/>
                                          </p:stCondLst>
                                        </p:cTn>
                                        <p:tgtEl>
                                          <p:spTgt spid="26"/>
                                        </p:tgtEl>
                                        <p:attrNameLst>
                                          <p:attrName>style.visibility</p:attrName>
                                        </p:attrNameLst>
                                      </p:cBhvr>
                                      <p:to>
                                        <p:strVal val="visible"/>
                                      </p:to>
                                    </p:set>
                                  </p:childTnLst>
                                </p:cTn>
                              </p:par>
                            </p:childTnLst>
                          </p:cTn>
                        </p:par>
                        <p:par>
                          <p:cTn id="55" fill="hold">
                            <p:stCondLst>
                              <p:cond delay="11255"/>
                            </p:stCondLst>
                            <p:childTnLst>
                              <p:par>
                                <p:cTn id="56" presetID="53" presetClass="entr" presetSubtype="16" fill="hold" nodeType="afterEffect">
                                  <p:stCondLst>
                                    <p:cond delay="25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cTn>
                              </p:par>
                            </p:childTnLst>
                          </p:cTn>
                        </p:par>
                        <p:par>
                          <p:cTn id="61" fill="hold">
                            <p:stCondLst>
                              <p:cond delay="12005"/>
                            </p:stCondLst>
                            <p:childTnLst>
                              <p:par>
                                <p:cTn id="62" presetID="1" presetClass="entr" presetSubtype="0" fill="hold" grpId="0" nodeType="afterEffect">
                                  <p:stCondLst>
                                    <p:cond delay="0"/>
                                  </p:stCondLst>
                                  <p:iterate type="lt">
                                    <p:tmAbs val="100"/>
                                  </p:iterate>
                                  <p:childTnLst>
                                    <p:set>
                                      <p:cBhvr>
                                        <p:cTn id="63" dur="1" fill="hold">
                                          <p:stCondLst>
                                            <p:cond delay="0"/>
                                          </p:stCondLst>
                                        </p:cTn>
                                        <p:tgtEl>
                                          <p:spTgt spid="25"/>
                                        </p:tgtEl>
                                        <p:attrNameLst>
                                          <p:attrName>style.visibility</p:attrName>
                                        </p:attrNameLst>
                                      </p:cBhvr>
                                      <p:to>
                                        <p:strVal val="visible"/>
                                      </p:to>
                                    </p:set>
                                  </p:childTnLst>
                                </p:cTn>
                              </p:par>
                            </p:childTnLst>
                          </p:cTn>
                        </p:par>
                        <p:par>
                          <p:cTn id="64" fill="hold">
                            <p:stCondLst>
                              <p:cond delay="14706"/>
                            </p:stCondLst>
                            <p:childTnLst>
                              <p:par>
                                <p:cTn id="65" presetID="53" presetClass="entr" presetSubtype="16" fill="hold" nodeType="afterEffect">
                                  <p:stCondLst>
                                    <p:cond delay="250"/>
                                  </p:stCondLst>
                                  <p:childTnLst>
                                    <p:set>
                                      <p:cBhvr>
                                        <p:cTn id="66" dur="1" fill="hold">
                                          <p:stCondLst>
                                            <p:cond delay="0"/>
                                          </p:stCondLst>
                                        </p:cTn>
                                        <p:tgtEl>
                                          <p:spTgt spid="10"/>
                                        </p:tgtEl>
                                        <p:attrNameLst>
                                          <p:attrName>style.visibility</p:attrName>
                                        </p:attrNameLst>
                                      </p:cBhvr>
                                      <p:to>
                                        <p:strVal val="visible"/>
                                      </p:to>
                                    </p:set>
                                    <p:anim calcmode="lin" valueType="num">
                                      <p:cBhvr>
                                        <p:cTn id="67" dur="500" fill="hold"/>
                                        <p:tgtEl>
                                          <p:spTgt spid="10"/>
                                        </p:tgtEl>
                                        <p:attrNameLst>
                                          <p:attrName>ppt_w</p:attrName>
                                        </p:attrNameLst>
                                      </p:cBhvr>
                                      <p:tavLst>
                                        <p:tav tm="0">
                                          <p:val>
                                            <p:fltVal val="0"/>
                                          </p:val>
                                        </p:tav>
                                        <p:tav tm="100000">
                                          <p:val>
                                            <p:strVal val="#ppt_w"/>
                                          </p:val>
                                        </p:tav>
                                      </p:tavLst>
                                    </p:anim>
                                    <p:anim calcmode="lin" valueType="num">
                                      <p:cBhvr>
                                        <p:cTn id="68" dur="500" fill="hold"/>
                                        <p:tgtEl>
                                          <p:spTgt spid="10"/>
                                        </p:tgtEl>
                                        <p:attrNameLst>
                                          <p:attrName>ppt_h</p:attrName>
                                        </p:attrNameLst>
                                      </p:cBhvr>
                                      <p:tavLst>
                                        <p:tav tm="0">
                                          <p:val>
                                            <p:fltVal val="0"/>
                                          </p:val>
                                        </p:tav>
                                        <p:tav tm="100000">
                                          <p:val>
                                            <p:strVal val="#ppt_h"/>
                                          </p:val>
                                        </p:tav>
                                      </p:tavLst>
                                    </p:anim>
                                    <p:animEffect transition="in" filter="fade">
                                      <p:cBhvr>
                                        <p:cTn id="69" dur="500"/>
                                        <p:tgtEl>
                                          <p:spTgt spid="10"/>
                                        </p:tgtEl>
                                      </p:cBhvr>
                                    </p:animEffect>
                                  </p:childTnLst>
                                </p:cTn>
                              </p:par>
                            </p:childTnLst>
                          </p:cTn>
                        </p:par>
                        <p:par>
                          <p:cTn id="70" fill="hold">
                            <p:stCondLst>
                              <p:cond delay="15456"/>
                            </p:stCondLst>
                            <p:childTnLst>
                              <p:par>
                                <p:cTn id="71" presetID="1" presetClass="entr" presetSubtype="0" fill="hold" grpId="0" nodeType="afterEffect">
                                  <p:stCondLst>
                                    <p:cond delay="0"/>
                                  </p:stCondLst>
                                  <p:iterate type="lt">
                                    <p:tmAbs val="100"/>
                                  </p:iterate>
                                  <p:childTnLst>
                                    <p:set>
                                      <p:cBhvr>
                                        <p:cTn id="7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1" grpId="0"/>
      <p:bldP spid="22" grpId="0"/>
      <p:bldP spid="23" grpId="0"/>
      <p:bldP spid="24" grpId="0"/>
      <p:bldP spid="25"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96009" y="4115226"/>
            <a:ext cx="2957058" cy="1756444"/>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Service Welding</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2921" y="1758205"/>
            <a:ext cx="2263920" cy="1786543"/>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84118" y="1047388"/>
            <a:ext cx="9337763" cy="369332"/>
          </a:xfrm>
          <a:prstGeom prst="rect">
            <a:avLst/>
          </a:prstGeom>
          <a:noFill/>
        </p:spPr>
        <p:txBody>
          <a:bodyPr wrap="square" rtlCol="0">
            <a:spAutoFit/>
          </a:bodyPr>
          <a:lstStyle/>
          <a:p>
            <a:r>
              <a:rPr lang="en-IN" dirty="0"/>
              <a:t>Some salient components reconditioned :</a:t>
            </a:r>
            <a:endParaRPr lang="en-IN"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09669" y="1784769"/>
            <a:ext cx="2859528" cy="1766324"/>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94106" y="4115753"/>
            <a:ext cx="2636629" cy="1755917"/>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75425" y="4115226"/>
            <a:ext cx="2281416" cy="1711061"/>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083510" y="1758205"/>
            <a:ext cx="3053197" cy="1784335"/>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437618" y="3639893"/>
            <a:ext cx="2622628"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Loco Wheel</a:t>
            </a: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724461" y="3680588"/>
            <a:ext cx="2926867" cy="369332"/>
          </a:xfrm>
          <a:prstGeom prst="rect">
            <a:avLst/>
          </a:prstGeom>
          <a:noFill/>
        </p:spPr>
        <p:txBody>
          <a:bodyPr wrap="square" rtlCol="0">
            <a:spAutoFit/>
          </a:bodyPr>
          <a:lstStyle/>
          <a:p>
            <a:r>
              <a:rPr lang="en-IN" dirty="0">
                <a:latin typeface="Cascadia Code" panose="020B0609020000020004" pitchFamily="49" charset="0"/>
                <a:ea typeface="Cascadia Code" panose="020B0609020000020004" pitchFamily="49" charset="0"/>
                <a:cs typeface="Cascadia Code" panose="020B0609020000020004" pitchFamily="49" charset="0"/>
              </a:rPr>
              <a:t>Crusher Hammers</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3153301" y="3639893"/>
            <a:ext cx="2999766"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Bucket Reconditioning</a:t>
            </a:r>
          </a:p>
        </p:txBody>
      </p:sp>
      <p:sp>
        <p:nvSpPr>
          <p:cNvPr id="24" name="TextBox 23">
            <a:extLst>
              <a:ext uri="{FF2B5EF4-FFF2-40B4-BE49-F238E27FC236}">
                <a16:creationId xmlns:a16="http://schemas.microsoft.com/office/drawing/2014/main" id="{D2CB4FD5-0346-0321-807E-189CD7603A86}"/>
              </a:ext>
            </a:extLst>
          </p:cNvPr>
          <p:cNvSpPr txBox="1"/>
          <p:nvPr/>
        </p:nvSpPr>
        <p:spPr>
          <a:xfrm flipH="1">
            <a:off x="6602961" y="5822084"/>
            <a:ext cx="2622628"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BLT Chutes Reconditioning</a:t>
            </a:r>
          </a:p>
        </p:txBody>
      </p:sp>
      <p:sp>
        <p:nvSpPr>
          <p:cNvPr id="25" name="TextBox 24">
            <a:extLst>
              <a:ext uri="{FF2B5EF4-FFF2-40B4-BE49-F238E27FC236}">
                <a16:creationId xmlns:a16="http://schemas.microsoft.com/office/drawing/2014/main" id="{9A2C3591-C4D9-03BC-D1A5-AE494D53D0DA}"/>
              </a:ext>
            </a:extLst>
          </p:cNvPr>
          <p:cNvSpPr txBox="1"/>
          <p:nvPr/>
        </p:nvSpPr>
        <p:spPr>
          <a:xfrm flipH="1">
            <a:off x="3153301" y="5894440"/>
            <a:ext cx="3166264"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Rollers Laser Cladding</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385517" y="5871670"/>
            <a:ext cx="2731029"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RAL Reconditioning</a:t>
            </a:r>
          </a:p>
        </p:txBody>
      </p:sp>
    </p:spTree>
    <p:extLst>
      <p:ext uri="{BB962C8B-B14F-4D97-AF65-F5344CB8AC3E}">
        <p14:creationId xmlns:p14="http://schemas.microsoft.com/office/powerpoint/2010/main" val="2525677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3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2051"/>
                            </p:stCondLst>
                            <p:childTnLst>
                              <p:par>
                                <p:cTn id="14" presetID="42" presetClass="entr" presetSubtype="0" fill="hold" grpId="0"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ppt_y+.1"/>
                                          </p:val>
                                        </p:tav>
                                        <p:tav tm="100000">
                                          <p:val>
                                            <p:strVal val="#ppt_y"/>
                                          </p:val>
                                        </p:tav>
                                      </p:tavLst>
                                    </p:anim>
                                  </p:childTnLst>
                                </p:cTn>
                              </p:par>
                            </p:childTnLst>
                          </p:cTn>
                        </p:par>
                        <p:par>
                          <p:cTn id="19" fill="hold">
                            <p:stCondLst>
                              <p:cond delay="2801"/>
                            </p:stCondLst>
                            <p:childTnLst>
                              <p:par>
                                <p:cTn id="20" presetID="53" presetClass="entr" presetSubtype="16" fill="hold" nodeType="afterEffect">
                                  <p:stCondLst>
                                    <p:cond delay="100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par>
                          <p:cTn id="25" fill="hold">
                            <p:stCondLst>
                              <p:cond delay="4301"/>
                            </p:stCondLst>
                            <p:childTnLst>
                              <p:par>
                                <p:cTn id="26" presetID="1" presetClass="entr" presetSubtype="0" fill="hold" grpId="0" nodeType="afterEffect">
                                  <p:stCondLst>
                                    <p:cond delay="0"/>
                                  </p:stCondLst>
                                  <p:iterate type="lt">
                                    <p:tmAbs val="100"/>
                                  </p:iterate>
                                  <p:childTnLst>
                                    <p:set>
                                      <p:cBhvr>
                                        <p:cTn id="27" dur="1" fill="hold">
                                          <p:stCondLst>
                                            <p:cond delay="0"/>
                                          </p:stCondLst>
                                        </p:cTn>
                                        <p:tgtEl>
                                          <p:spTgt spid="21"/>
                                        </p:tgtEl>
                                        <p:attrNameLst>
                                          <p:attrName>style.visibility</p:attrName>
                                        </p:attrNameLst>
                                      </p:cBhvr>
                                      <p:to>
                                        <p:strVal val="visible"/>
                                      </p:to>
                                    </p:set>
                                  </p:childTnLst>
                                </p:cTn>
                              </p:par>
                            </p:childTnLst>
                          </p:cTn>
                        </p:par>
                        <p:par>
                          <p:cTn id="28" fill="hold">
                            <p:stCondLst>
                              <p:cond delay="5102"/>
                            </p:stCondLst>
                            <p:childTnLst>
                              <p:par>
                                <p:cTn id="29" presetID="53" presetClass="entr" presetSubtype="16" fill="hold" nodeType="after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par>
                          <p:cTn id="34" fill="hold">
                            <p:stCondLst>
                              <p:cond delay="5852"/>
                            </p:stCondLst>
                            <p:childTnLst>
                              <p:par>
                                <p:cTn id="35" presetID="1" presetClass="entr" presetSubtype="0" fill="hold" grpId="0" nodeType="afterEffect">
                                  <p:stCondLst>
                                    <p:cond delay="0"/>
                                  </p:stCondLst>
                                  <p:iterate type="lt">
                                    <p:tmAbs val="100"/>
                                  </p:iterate>
                                  <p:childTnLst>
                                    <p:set>
                                      <p:cBhvr>
                                        <p:cTn id="36" dur="1" fill="hold">
                                          <p:stCondLst>
                                            <p:cond delay="0"/>
                                          </p:stCondLst>
                                        </p:cTn>
                                        <p:tgtEl>
                                          <p:spTgt spid="23"/>
                                        </p:tgtEl>
                                        <p:attrNameLst>
                                          <p:attrName>style.visibility</p:attrName>
                                        </p:attrNameLst>
                                      </p:cBhvr>
                                      <p:to>
                                        <p:strVal val="visible"/>
                                      </p:to>
                                    </p:set>
                                  </p:childTnLst>
                                </p:cTn>
                              </p:par>
                            </p:childTnLst>
                          </p:cTn>
                        </p:par>
                        <p:par>
                          <p:cTn id="37" fill="hold">
                            <p:stCondLst>
                              <p:cond delay="7753"/>
                            </p:stCondLst>
                            <p:childTnLst>
                              <p:par>
                                <p:cTn id="38" presetID="53" presetClass="entr" presetSubtype="16" fill="hold" nodeType="afterEffect">
                                  <p:stCondLst>
                                    <p:cond delay="25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par>
                          <p:cTn id="43" fill="hold">
                            <p:stCondLst>
                              <p:cond delay="8503"/>
                            </p:stCondLst>
                            <p:childTnLst>
                              <p:par>
                                <p:cTn id="44" presetID="1" presetClass="entr" presetSubtype="0" fill="hold" grpId="0" nodeType="afterEffect">
                                  <p:stCondLst>
                                    <p:cond delay="0"/>
                                  </p:stCondLst>
                                  <p:iterate type="lt">
                                    <p:tmAbs val="100"/>
                                  </p:iterate>
                                  <p:childTnLst>
                                    <p:set>
                                      <p:cBhvr>
                                        <p:cTn id="45" dur="1" fill="hold">
                                          <p:stCondLst>
                                            <p:cond delay="0"/>
                                          </p:stCondLst>
                                        </p:cTn>
                                        <p:tgtEl>
                                          <p:spTgt spid="22"/>
                                        </p:tgtEl>
                                        <p:attrNameLst>
                                          <p:attrName>style.visibility</p:attrName>
                                        </p:attrNameLst>
                                      </p:cBhvr>
                                      <p:to>
                                        <p:strVal val="visible"/>
                                      </p:to>
                                    </p:set>
                                  </p:childTnLst>
                                </p:cTn>
                              </p:par>
                            </p:childTnLst>
                          </p:cTn>
                        </p:par>
                        <p:par>
                          <p:cTn id="46" fill="hold">
                            <p:stCondLst>
                              <p:cond delay="9804"/>
                            </p:stCondLst>
                            <p:childTnLst>
                              <p:par>
                                <p:cTn id="47" presetID="53" presetClass="entr" presetSubtype="16" fill="hold" nodeType="afterEffect">
                                  <p:stCondLst>
                                    <p:cond delay="250"/>
                                  </p:stCondLst>
                                  <p:childTnLst>
                                    <p:set>
                                      <p:cBhvr>
                                        <p:cTn id="48" dur="1" fill="hold">
                                          <p:stCondLst>
                                            <p:cond delay="0"/>
                                          </p:stCondLst>
                                        </p:cTn>
                                        <p:tgtEl>
                                          <p:spTgt spid="3"/>
                                        </p:tgtEl>
                                        <p:attrNameLst>
                                          <p:attrName>style.visibility</p:attrName>
                                        </p:attrNameLst>
                                      </p:cBhvr>
                                      <p:to>
                                        <p:strVal val="visible"/>
                                      </p:to>
                                    </p:set>
                                    <p:anim calcmode="lin" valueType="num">
                                      <p:cBhvr>
                                        <p:cTn id="49" dur="500" fill="hold"/>
                                        <p:tgtEl>
                                          <p:spTgt spid="3"/>
                                        </p:tgtEl>
                                        <p:attrNameLst>
                                          <p:attrName>ppt_w</p:attrName>
                                        </p:attrNameLst>
                                      </p:cBhvr>
                                      <p:tavLst>
                                        <p:tav tm="0">
                                          <p:val>
                                            <p:fltVal val="0"/>
                                          </p:val>
                                        </p:tav>
                                        <p:tav tm="100000">
                                          <p:val>
                                            <p:strVal val="#ppt_w"/>
                                          </p:val>
                                        </p:tav>
                                      </p:tavLst>
                                    </p:anim>
                                    <p:anim calcmode="lin" valueType="num">
                                      <p:cBhvr>
                                        <p:cTn id="50" dur="500" fill="hold"/>
                                        <p:tgtEl>
                                          <p:spTgt spid="3"/>
                                        </p:tgtEl>
                                        <p:attrNameLst>
                                          <p:attrName>ppt_h</p:attrName>
                                        </p:attrNameLst>
                                      </p:cBhvr>
                                      <p:tavLst>
                                        <p:tav tm="0">
                                          <p:val>
                                            <p:fltVal val="0"/>
                                          </p:val>
                                        </p:tav>
                                        <p:tav tm="100000">
                                          <p:val>
                                            <p:strVal val="#ppt_h"/>
                                          </p:val>
                                        </p:tav>
                                      </p:tavLst>
                                    </p:anim>
                                    <p:animEffect transition="in" filter="fade">
                                      <p:cBhvr>
                                        <p:cTn id="51" dur="500"/>
                                        <p:tgtEl>
                                          <p:spTgt spid="3"/>
                                        </p:tgtEl>
                                      </p:cBhvr>
                                    </p:animEffect>
                                  </p:childTnLst>
                                </p:cTn>
                              </p:par>
                            </p:childTnLst>
                          </p:cTn>
                        </p:par>
                        <p:par>
                          <p:cTn id="52" fill="hold">
                            <p:stCondLst>
                              <p:cond delay="10554"/>
                            </p:stCondLst>
                            <p:childTnLst>
                              <p:par>
                                <p:cTn id="53" presetID="1" presetClass="entr" presetSubtype="0" fill="hold" grpId="0" nodeType="afterEffect">
                                  <p:stCondLst>
                                    <p:cond delay="0"/>
                                  </p:stCondLst>
                                  <p:iterate type="lt">
                                    <p:tmAbs val="100"/>
                                  </p:iterate>
                                  <p:childTnLst>
                                    <p:set>
                                      <p:cBhvr>
                                        <p:cTn id="54" dur="1" fill="hold">
                                          <p:stCondLst>
                                            <p:cond delay="0"/>
                                          </p:stCondLst>
                                        </p:cTn>
                                        <p:tgtEl>
                                          <p:spTgt spid="26"/>
                                        </p:tgtEl>
                                        <p:attrNameLst>
                                          <p:attrName>style.visibility</p:attrName>
                                        </p:attrNameLst>
                                      </p:cBhvr>
                                      <p:to>
                                        <p:strVal val="visible"/>
                                      </p:to>
                                    </p:set>
                                  </p:childTnLst>
                                </p:cTn>
                              </p:par>
                            </p:childTnLst>
                          </p:cTn>
                        </p:par>
                        <p:par>
                          <p:cTn id="55" fill="hold">
                            <p:stCondLst>
                              <p:cond delay="12155"/>
                            </p:stCondLst>
                            <p:childTnLst>
                              <p:par>
                                <p:cTn id="56" presetID="53" presetClass="entr" presetSubtype="16" fill="hold" nodeType="afterEffect">
                                  <p:stCondLst>
                                    <p:cond delay="25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cTn>
                              </p:par>
                            </p:childTnLst>
                          </p:cTn>
                        </p:par>
                        <p:par>
                          <p:cTn id="61" fill="hold">
                            <p:stCondLst>
                              <p:cond delay="12905"/>
                            </p:stCondLst>
                            <p:childTnLst>
                              <p:par>
                                <p:cTn id="62" presetID="1" presetClass="entr" presetSubtype="0" fill="hold" grpId="0" nodeType="afterEffect">
                                  <p:stCondLst>
                                    <p:cond delay="0"/>
                                  </p:stCondLst>
                                  <p:iterate type="lt">
                                    <p:tmAbs val="100"/>
                                  </p:iterate>
                                  <p:childTnLst>
                                    <p:set>
                                      <p:cBhvr>
                                        <p:cTn id="63" dur="1" fill="hold">
                                          <p:stCondLst>
                                            <p:cond delay="0"/>
                                          </p:stCondLst>
                                        </p:cTn>
                                        <p:tgtEl>
                                          <p:spTgt spid="25"/>
                                        </p:tgtEl>
                                        <p:attrNameLst>
                                          <p:attrName>style.visibility</p:attrName>
                                        </p:attrNameLst>
                                      </p:cBhvr>
                                      <p:to>
                                        <p:strVal val="visible"/>
                                      </p:to>
                                    </p:set>
                                  </p:childTnLst>
                                </p:cTn>
                              </p:par>
                            </p:childTnLst>
                          </p:cTn>
                        </p:par>
                        <p:par>
                          <p:cTn id="64" fill="hold">
                            <p:stCondLst>
                              <p:cond delay="14806"/>
                            </p:stCondLst>
                            <p:childTnLst>
                              <p:par>
                                <p:cTn id="65" presetID="53" presetClass="entr" presetSubtype="16" fill="hold" nodeType="afterEffect">
                                  <p:stCondLst>
                                    <p:cond delay="250"/>
                                  </p:stCondLst>
                                  <p:childTnLst>
                                    <p:set>
                                      <p:cBhvr>
                                        <p:cTn id="66" dur="1" fill="hold">
                                          <p:stCondLst>
                                            <p:cond delay="0"/>
                                          </p:stCondLst>
                                        </p:cTn>
                                        <p:tgtEl>
                                          <p:spTgt spid="10"/>
                                        </p:tgtEl>
                                        <p:attrNameLst>
                                          <p:attrName>style.visibility</p:attrName>
                                        </p:attrNameLst>
                                      </p:cBhvr>
                                      <p:to>
                                        <p:strVal val="visible"/>
                                      </p:to>
                                    </p:set>
                                    <p:anim calcmode="lin" valueType="num">
                                      <p:cBhvr>
                                        <p:cTn id="67" dur="500" fill="hold"/>
                                        <p:tgtEl>
                                          <p:spTgt spid="10"/>
                                        </p:tgtEl>
                                        <p:attrNameLst>
                                          <p:attrName>ppt_w</p:attrName>
                                        </p:attrNameLst>
                                      </p:cBhvr>
                                      <p:tavLst>
                                        <p:tav tm="0">
                                          <p:val>
                                            <p:fltVal val="0"/>
                                          </p:val>
                                        </p:tav>
                                        <p:tav tm="100000">
                                          <p:val>
                                            <p:strVal val="#ppt_w"/>
                                          </p:val>
                                        </p:tav>
                                      </p:tavLst>
                                    </p:anim>
                                    <p:anim calcmode="lin" valueType="num">
                                      <p:cBhvr>
                                        <p:cTn id="68" dur="500" fill="hold"/>
                                        <p:tgtEl>
                                          <p:spTgt spid="10"/>
                                        </p:tgtEl>
                                        <p:attrNameLst>
                                          <p:attrName>ppt_h</p:attrName>
                                        </p:attrNameLst>
                                      </p:cBhvr>
                                      <p:tavLst>
                                        <p:tav tm="0">
                                          <p:val>
                                            <p:fltVal val="0"/>
                                          </p:val>
                                        </p:tav>
                                        <p:tav tm="100000">
                                          <p:val>
                                            <p:strVal val="#ppt_h"/>
                                          </p:val>
                                        </p:tav>
                                      </p:tavLst>
                                    </p:anim>
                                    <p:animEffect transition="in" filter="fade">
                                      <p:cBhvr>
                                        <p:cTn id="69" dur="500"/>
                                        <p:tgtEl>
                                          <p:spTgt spid="10"/>
                                        </p:tgtEl>
                                      </p:cBhvr>
                                    </p:animEffect>
                                  </p:childTnLst>
                                </p:cTn>
                              </p:par>
                            </p:childTnLst>
                          </p:cTn>
                        </p:par>
                        <p:par>
                          <p:cTn id="70" fill="hold">
                            <p:stCondLst>
                              <p:cond delay="15556"/>
                            </p:stCondLst>
                            <p:childTnLst>
                              <p:par>
                                <p:cTn id="71" presetID="1" presetClass="entr" presetSubtype="0" fill="hold" grpId="0" nodeType="afterEffect">
                                  <p:stCondLst>
                                    <p:cond delay="0"/>
                                  </p:stCondLst>
                                  <p:iterate type="lt">
                                    <p:tmAbs val="100"/>
                                  </p:iterate>
                                  <p:childTnLst>
                                    <p:set>
                                      <p:cBhvr>
                                        <p:cTn id="7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1" grpId="0"/>
      <p:bldP spid="22" grpId="0"/>
      <p:bldP spid="23" grpId="0"/>
      <p:bldP spid="24" grpId="0"/>
      <p:bldP spid="25"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Heavy Engineering</a:t>
            </a:r>
            <a:endParaRPr lang="en-IN" sz="2400" dirty="0">
              <a:solidFill>
                <a:srgbClr val="92D050"/>
              </a:solidFill>
              <a:latin typeface="Bahnschrift SemiBold Condensed" panose="020B0502040204020203" pitchFamily="34" charset="0"/>
            </a:endParaRPr>
          </a:p>
        </p:txBody>
      </p:sp>
      <p:sp>
        <p:nvSpPr>
          <p:cNvPr id="6" name="TextBox 5">
            <a:extLst>
              <a:ext uri="{FF2B5EF4-FFF2-40B4-BE49-F238E27FC236}">
                <a16:creationId xmlns:a16="http://schemas.microsoft.com/office/drawing/2014/main" id="{CCF60C64-1A79-C310-CE61-B7DABE94E025}"/>
              </a:ext>
            </a:extLst>
          </p:cNvPr>
          <p:cNvSpPr txBox="1"/>
          <p:nvPr/>
        </p:nvSpPr>
        <p:spPr>
          <a:xfrm>
            <a:off x="216827" y="2270038"/>
            <a:ext cx="9337763" cy="369332"/>
          </a:xfrm>
          <a:prstGeom prst="rect">
            <a:avLst/>
          </a:prstGeom>
          <a:noFill/>
        </p:spPr>
        <p:txBody>
          <a:bodyPr wrap="square" rtlCol="0">
            <a:spAutoFit/>
          </a:bodyPr>
          <a:lstStyle/>
          <a:p>
            <a:r>
              <a:rPr lang="en-IN" dirty="0"/>
              <a:t>Some salient equipment manufactured :</a:t>
            </a:r>
            <a:endParaRPr lang="en-IN" i="1" dirty="0"/>
          </a:p>
        </p:txBody>
      </p:sp>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147390" y="2862143"/>
            <a:ext cx="4192553" cy="2709789"/>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8222" y="2862143"/>
            <a:ext cx="4440390" cy="2709790"/>
          </a:xfrm>
          <a:prstGeom prst="rect">
            <a:avLst/>
          </a:prstGeom>
          <a:ln>
            <a:noFill/>
          </a:ln>
          <a:effectLst>
            <a:outerShdw blurRad="50800" dist="38100" dir="2700000" algn="tl" rotWithShape="0">
              <a:prstClr val="black">
                <a:alpha val="40000"/>
              </a:prstClr>
            </a:outerShdw>
            <a:softEdge rad="12700"/>
          </a:effectLst>
        </p:spPr>
      </p:pic>
      <p:sp>
        <p:nvSpPr>
          <p:cNvPr id="24" name="TextBox 23">
            <a:extLst>
              <a:ext uri="{FF2B5EF4-FFF2-40B4-BE49-F238E27FC236}">
                <a16:creationId xmlns:a16="http://schemas.microsoft.com/office/drawing/2014/main" id="{D2CB4FD5-0346-0321-807E-189CD7603A86}"/>
              </a:ext>
            </a:extLst>
          </p:cNvPr>
          <p:cNvSpPr txBox="1"/>
          <p:nvPr/>
        </p:nvSpPr>
        <p:spPr>
          <a:xfrm flipH="1">
            <a:off x="5932352" y="5709774"/>
            <a:ext cx="2622628"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Cooler ESP Duct</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756174" y="5709774"/>
            <a:ext cx="3564486"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PA Fan Statics Casing</a:t>
            </a:r>
          </a:p>
        </p:txBody>
      </p:sp>
      <p:sp>
        <p:nvSpPr>
          <p:cNvPr id="2" name="TextBox 1">
            <a:extLst>
              <a:ext uri="{FF2B5EF4-FFF2-40B4-BE49-F238E27FC236}">
                <a16:creationId xmlns:a16="http://schemas.microsoft.com/office/drawing/2014/main" id="{E5BAFE82-60C8-89AB-D4C8-6B2D77788072}"/>
              </a:ext>
            </a:extLst>
          </p:cNvPr>
          <p:cNvSpPr txBox="1"/>
          <p:nvPr/>
        </p:nvSpPr>
        <p:spPr>
          <a:xfrm>
            <a:off x="216827" y="1092206"/>
            <a:ext cx="9272406" cy="369332"/>
          </a:xfrm>
          <a:prstGeom prst="rect">
            <a:avLst/>
          </a:prstGeom>
          <a:noFill/>
        </p:spPr>
        <p:txBody>
          <a:bodyPr wrap="square" rtlCol="0">
            <a:spAutoFit/>
          </a:bodyPr>
          <a:lstStyle/>
          <a:p>
            <a:pPr algn="l"/>
            <a:r>
              <a:rPr lang="en-US" dirty="0"/>
              <a:t>O</a:t>
            </a:r>
            <a:r>
              <a:rPr lang="en-US" b="0" i="0" dirty="0">
                <a:effectLst/>
              </a:rPr>
              <a:t>ur ‘Heavy Engineering Division’ is located at </a:t>
            </a:r>
            <a:r>
              <a:rPr lang="en-US" b="0" i="0" dirty="0" err="1">
                <a:effectLst/>
              </a:rPr>
              <a:t>Nimji</a:t>
            </a:r>
            <a:r>
              <a:rPr lang="en-US" b="0" i="0" dirty="0">
                <a:effectLst/>
              </a:rPr>
              <a:t> near </a:t>
            </a:r>
            <a:r>
              <a:rPr lang="en-US" b="0" i="0" dirty="0" err="1">
                <a:effectLst/>
              </a:rPr>
              <a:t>Kalmeshwar</a:t>
            </a:r>
            <a:r>
              <a:rPr lang="en-US" b="0" i="0" dirty="0">
                <a:effectLst/>
              </a:rPr>
              <a:t>, </a:t>
            </a:r>
            <a:r>
              <a:rPr lang="en-US" dirty="0"/>
              <a:t>spared over 1,80,000 </a:t>
            </a:r>
            <a:r>
              <a:rPr lang="en-US" dirty="0" err="1"/>
              <a:t>sq.ft</a:t>
            </a:r>
            <a:r>
              <a:rPr lang="en-US" dirty="0"/>
              <a:t>. </a:t>
            </a:r>
          </a:p>
        </p:txBody>
      </p:sp>
      <p:sp>
        <p:nvSpPr>
          <p:cNvPr id="7" name="TextBox 6">
            <a:extLst>
              <a:ext uri="{FF2B5EF4-FFF2-40B4-BE49-F238E27FC236}">
                <a16:creationId xmlns:a16="http://schemas.microsoft.com/office/drawing/2014/main" id="{7BAE5AF6-0018-6AE6-FB66-65F7A02DEA23}"/>
              </a:ext>
            </a:extLst>
          </p:cNvPr>
          <p:cNvSpPr txBox="1"/>
          <p:nvPr/>
        </p:nvSpPr>
        <p:spPr>
          <a:xfrm>
            <a:off x="216827" y="1505714"/>
            <a:ext cx="9272406" cy="646331"/>
          </a:xfrm>
          <a:prstGeom prst="rect">
            <a:avLst/>
          </a:prstGeom>
          <a:noFill/>
        </p:spPr>
        <p:txBody>
          <a:bodyPr wrap="square" rtlCol="0">
            <a:spAutoFit/>
          </a:bodyPr>
          <a:lstStyle/>
          <a:p>
            <a:pPr algn="l"/>
            <a:r>
              <a:rPr lang="en-US" dirty="0"/>
              <a:t>At this plant all sort of heavy jobs are executed including manufacturing of Cement, Steel, Power Plant equipments.</a:t>
            </a:r>
            <a:endParaRPr lang="en-US" b="0" i="0" dirty="0">
              <a:effectLst/>
            </a:endParaRPr>
          </a:p>
        </p:txBody>
      </p:sp>
    </p:spTree>
    <p:extLst>
      <p:ext uri="{BB962C8B-B14F-4D97-AF65-F5344CB8AC3E}">
        <p14:creationId xmlns:p14="http://schemas.microsoft.com/office/powerpoint/2010/main" val="462885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5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2251"/>
                            </p:stCondLst>
                            <p:childTnLst>
                              <p:par>
                                <p:cTn id="14" presetID="42" presetClass="entr" presetSubtype="0" fill="hold" grpId="0" nodeType="afterEffect">
                                  <p:stCondLst>
                                    <p:cond delay="25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anim calcmode="lin" valueType="num">
                                      <p:cBhvr>
                                        <p:cTn id="17" dur="500" fill="hold"/>
                                        <p:tgtEl>
                                          <p:spTgt spid="2"/>
                                        </p:tgtEl>
                                        <p:attrNameLst>
                                          <p:attrName>ppt_x</p:attrName>
                                        </p:attrNameLst>
                                      </p:cBhvr>
                                      <p:tavLst>
                                        <p:tav tm="0">
                                          <p:val>
                                            <p:strVal val="#ppt_x"/>
                                          </p:val>
                                        </p:tav>
                                        <p:tav tm="100000">
                                          <p:val>
                                            <p:strVal val="#ppt_x"/>
                                          </p:val>
                                        </p:tav>
                                      </p:tavLst>
                                    </p:anim>
                                    <p:anim calcmode="lin" valueType="num">
                                      <p:cBhvr>
                                        <p:cTn id="18" dur="500" fill="hold"/>
                                        <p:tgtEl>
                                          <p:spTgt spid="2"/>
                                        </p:tgtEl>
                                        <p:attrNameLst>
                                          <p:attrName>ppt_y</p:attrName>
                                        </p:attrNameLst>
                                      </p:cBhvr>
                                      <p:tavLst>
                                        <p:tav tm="0">
                                          <p:val>
                                            <p:strVal val="#ppt_y+.1"/>
                                          </p:val>
                                        </p:tav>
                                        <p:tav tm="100000">
                                          <p:val>
                                            <p:strVal val="#ppt_y"/>
                                          </p:val>
                                        </p:tav>
                                      </p:tavLst>
                                    </p:anim>
                                  </p:childTnLst>
                                </p:cTn>
                              </p:par>
                            </p:childTnLst>
                          </p:cTn>
                        </p:par>
                        <p:par>
                          <p:cTn id="19" fill="hold">
                            <p:stCondLst>
                              <p:cond delay="3001"/>
                            </p:stCondLst>
                            <p:childTnLst>
                              <p:par>
                                <p:cTn id="20" presetID="42" presetClass="entr" presetSubtype="0" fill="hold" grpId="0" nodeType="afterEffect">
                                  <p:stCondLst>
                                    <p:cond delay="25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childTnLst>
                          </p:cTn>
                        </p:par>
                        <p:par>
                          <p:cTn id="25" fill="hold">
                            <p:stCondLst>
                              <p:cond delay="3751"/>
                            </p:stCondLst>
                            <p:childTnLst>
                              <p:par>
                                <p:cTn id="26" presetID="42" presetClass="entr" presetSubtype="0" fill="hold" grpId="0" nodeType="afterEffect">
                                  <p:stCondLst>
                                    <p:cond delay="25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anim calcmode="lin" valueType="num">
                                      <p:cBhvr>
                                        <p:cTn id="29" dur="500" fill="hold"/>
                                        <p:tgtEl>
                                          <p:spTgt spid="6"/>
                                        </p:tgtEl>
                                        <p:attrNameLst>
                                          <p:attrName>ppt_x</p:attrName>
                                        </p:attrNameLst>
                                      </p:cBhvr>
                                      <p:tavLst>
                                        <p:tav tm="0">
                                          <p:val>
                                            <p:strVal val="#ppt_x"/>
                                          </p:val>
                                        </p:tav>
                                        <p:tav tm="100000">
                                          <p:val>
                                            <p:strVal val="#ppt_x"/>
                                          </p:val>
                                        </p:tav>
                                      </p:tavLst>
                                    </p:anim>
                                    <p:anim calcmode="lin" valueType="num">
                                      <p:cBhvr>
                                        <p:cTn id="30" dur="500" fill="hold"/>
                                        <p:tgtEl>
                                          <p:spTgt spid="6"/>
                                        </p:tgtEl>
                                        <p:attrNameLst>
                                          <p:attrName>ppt_y</p:attrName>
                                        </p:attrNameLst>
                                      </p:cBhvr>
                                      <p:tavLst>
                                        <p:tav tm="0">
                                          <p:val>
                                            <p:strVal val="#ppt_y+.1"/>
                                          </p:val>
                                        </p:tav>
                                        <p:tav tm="100000">
                                          <p:val>
                                            <p:strVal val="#ppt_y"/>
                                          </p:val>
                                        </p:tav>
                                      </p:tavLst>
                                    </p:anim>
                                  </p:childTnLst>
                                </p:cTn>
                              </p:par>
                            </p:childTnLst>
                          </p:cTn>
                        </p:par>
                        <p:par>
                          <p:cTn id="31" fill="hold">
                            <p:stCondLst>
                              <p:cond delay="4501"/>
                            </p:stCondLst>
                            <p:childTnLst>
                              <p:par>
                                <p:cTn id="32" presetID="53" presetClass="entr" presetSubtype="16" fill="hold" nodeType="afterEffect">
                                  <p:stCondLst>
                                    <p:cond delay="100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childTnLst>
                          </p:cTn>
                        </p:par>
                        <p:par>
                          <p:cTn id="37" fill="hold">
                            <p:stCondLst>
                              <p:cond delay="6001"/>
                            </p:stCondLst>
                            <p:childTnLst>
                              <p:par>
                                <p:cTn id="38" presetID="1" presetClass="entr" presetSubtype="0" fill="hold" grpId="0" nodeType="afterEffect">
                                  <p:stCondLst>
                                    <p:cond delay="0"/>
                                  </p:stCondLst>
                                  <p:iterate type="lt">
                                    <p:tmAbs val="100"/>
                                  </p:iterate>
                                  <p:childTnLst>
                                    <p:set>
                                      <p:cBhvr>
                                        <p:cTn id="39" dur="1" fill="hold">
                                          <p:stCondLst>
                                            <p:cond delay="0"/>
                                          </p:stCondLst>
                                        </p:cTn>
                                        <p:tgtEl>
                                          <p:spTgt spid="26"/>
                                        </p:tgtEl>
                                        <p:attrNameLst>
                                          <p:attrName>style.visibility</p:attrName>
                                        </p:attrNameLst>
                                      </p:cBhvr>
                                      <p:to>
                                        <p:strVal val="visible"/>
                                      </p:to>
                                    </p:set>
                                  </p:childTnLst>
                                </p:cTn>
                              </p:par>
                            </p:childTnLst>
                          </p:cTn>
                        </p:par>
                        <p:par>
                          <p:cTn id="40" fill="hold">
                            <p:stCondLst>
                              <p:cond delay="7702"/>
                            </p:stCondLst>
                            <p:childTnLst>
                              <p:par>
                                <p:cTn id="41" presetID="53" presetClass="entr" presetSubtype="16" fill="hold" nodeType="afterEffect">
                                  <p:stCondLst>
                                    <p:cond delay="25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par>
                          <p:cTn id="46" fill="hold">
                            <p:stCondLst>
                              <p:cond delay="8452"/>
                            </p:stCondLst>
                            <p:childTnLst>
                              <p:par>
                                <p:cTn id="47" presetID="1" presetClass="entr" presetSubtype="0" fill="hold" grpId="0" nodeType="afterEffect">
                                  <p:stCondLst>
                                    <p:cond delay="0"/>
                                  </p:stCondLst>
                                  <p:iterate type="lt">
                                    <p:tmAbs val="100"/>
                                  </p:iterate>
                                  <p:childTnLst>
                                    <p:set>
                                      <p:cBhvr>
                                        <p:cTn id="4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4" grpId="0"/>
      <p:bldP spid="26" grpId="0"/>
      <p:bldP spid="2"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Heavy Engineering</a:t>
            </a:r>
            <a:endParaRPr lang="en-IN" sz="2400" dirty="0">
              <a:solidFill>
                <a:srgbClr val="92D050"/>
              </a:solidFill>
              <a:latin typeface="Bahnschrift SemiBold Condensed" panose="020B0502040204020203" pitchFamily="34" charset="0"/>
            </a:endParaRPr>
          </a:p>
        </p:txBody>
      </p:sp>
      <p:sp>
        <p:nvSpPr>
          <p:cNvPr id="6" name="TextBox 5">
            <a:extLst>
              <a:ext uri="{FF2B5EF4-FFF2-40B4-BE49-F238E27FC236}">
                <a16:creationId xmlns:a16="http://schemas.microsoft.com/office/drawing/2014/main" id="{CCF60C64-1A79-C310-CE61-B7DABE94E025}"/>
              </a:ext>
            </a:extLst>
          </p:cNvPr>
          <p:cNvSpPr txBox="1"/>
          <p:nvPr/>
        </p:nvSpPr>
        <p:spPr>
          <a:xfrm>
            <a:off x="233420" y="1017281"/>
            <a:ext cx="9337763" cy="369332"/>
          </a:xfrm>
          <a:prstGeom prst="rect">
            <a:avLst/>
          </a:prstGeom>
          <a:noFill/>
        </p:spPr>
        <p:txBody>
          <a:bodyPr wrap="square" rtlCol="0">
            <a:spAutoFit/>
          </a:bodyPr>
          <a:lstStyle/>
          <a:p>
            <a:r>
              <a:rPr lang="en-IN" dirty="0"/>
              <a:t>Some salient equipment manufactured :</a:t>
            </a:r>
            <a:endParaRPr lang="en-IN" i="1" dirty="0"/>
          </a:p>
        </p:txBody>
      </p:sp>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80129" y="1496790"/>
            <a:ext cx="4423558" cy="3429773"/>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8222" y="1496790"/>
            <a:ext cx="4322268" cy="3429773"/>
          </a:xfrm>
          <a:prstGeom prst="rect">
            <a:avLst/>
          </a:prstGeom>
          <a:ln>
            <a:noFill/>
          </a:ln>
          <a:effectLst>
            <a:outerShdw blurRad="50800" dist="38100" dir="2700000" algn="tl" rotWithShape="0">
              <a:prstClr val="black">
                <a:alpha val="40000"/>
              </a:prstClr>
            </a:outerShdw>
            <a:softEdge rad="12700"/>
          </a:effectLst>
        </p:spPr>
      </p:pic>
      <p:sp>
        <p:nvSpPr>
          <p:cNvPr id="24" name="TextBox 23">
            <a:extLst>
              <a:ext uri="{FF2B5EF4-FFF2-40B4-BE49-F238E27FC236}">
                <a16:creationId xmlns:a16="http://schemas.microsoft.com/office/drawing/2014/main" id="{D2CB4FD5-0346-0321-807E-189CD7603A86}"/>
              </a:ext>
            </a:extLst>
          </p:cNvPr>
          <p:cNvSpPr txBox="1"/>
          <p:nvPr/>
        </p:nvSpPr>
        <p:spPr>
          <a:xfrm flipH="1">
            <a:off x="5980594" y="5176544"/>
            <a:ext cx="2622628"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Mill Body</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664302" y="5176544"/>
            <a:ext cx="3564486"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FLS ROKSH Separator Rotor</a:t>
            </a:r>
          </a:p>
        </p:txBody>
      </p:sp>
    </p:spTree>
    <p:extLst>
      <p:ext uri="{BB962C8B-B14F-4D97-AF65-F5344CB8AC3E}">
        <p14:creationId xmlns:p14="http://schemas.microsoft.com/office/powerpoint/2010/main" val="3210746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5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2251"/>
                            </p:stCondLst>
                            <p:childTnLst>
                              <p:par>
                                <p:cTn id="14" presetID="42" presetClass="entr" presetSubtype="0" fill="hold" grpId="0"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ppt_y+.1"/>
                                          </p:val>
                                        </p:tav>
                                        <p:tav tm="100000">
                                          <p:val>
                                            <p:strVal val="#ppt_y"/>
                                          </p:val>
                                        </p:tav>
                                      </p:tavLst>
                                    </p:anim>
                                  </p:childTnLst>
                                </p:cTn>
                              </p:par>
                            </p:childTnLst>
                          </p:cTn>
                        </p:par>
                        <p:par>
                          <p:cTn id="19" fill="hold">
                            <p:stCondLst>
                              <p:cond delay="3001"/>
                            </p:stCondLst>
                            <p:childTnLst>
                              <p:par>
                                <p:cTn id="20" presetID="53" presetClass="entr" presetSubtype="16" fill="hold" nodeType="afterEffect">
                                  <p:stCondLst>
                                    <p:cond delay="100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cTn>
                              </p:par>
                            </p:childTnLst>
                          </p:cTn>
                        </p:par>
                        <p:par>
                          <p:cTn id="25" fill="hold">
                            <p:stCondLst>
                              <p:cond delay="4501"/>
                            </p:stCondLst>
                            <p:childTnLst>
                              <p:par>
                                <p:cTn id="26" presetID="1" presetClass="entr" presetSubtype="0" fill="hold" grpId="0" nodeType="afterEffect">
                                  <p:stCondLst>
                                    <p:cond delay="0"/>
                                  </p:stCondLst>
                                  <p:iterate type="lt">
                                    <p:tmAbs val="100"/>
                                  </p:iterate>
                                  <p:childTnLst>
                                    <p:set>
                                      <p:cBhvr>
                                        <p:cTn id="27" dur="1" fill="hold">
                                          <p:stCondLst>
                                            <p:cond delay="0"/>
                                          </p:stCondLst>
                                        </p:cTn>
                                        <p:tgtEl>
                                          <p:spTgt spid="26"/>
                                        </p:tgtEl>
                                        <p:attrNameLst>
                                          <p:attrName>style.visibility</p:attrName>
                                        </p:attrNameLst>
                                      </p:cBhvr>
                                      <p:to>
                                        <p:strVal val="visible"/>
                                      </p:to>
                                    </p:set>
                                  </p:childTnLst>
                                </p:cTn>
                              </p:par>
                            </p:childTnLst>
                          </p:cTn>
                        </p:par>
                        <p:par>
                          <p:cTn id="28" fill="hold">
                            <p:stCondLst>
                              <p:cond delay="6602"/>
                            </p:stCondLst>
                            <p:childTnLst>
                              <p:par>
                                <p:cTn id="29" presetID="53" presetClass="entr" presetSubtype="16" fill="hold" nodeType="afterEffect">
                                  <p:stCondLst>
                                    <p:cond delay="25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par>
                          <p:cTn id="34" fill="hold">
                            <p:stCondLst>
                              <p:cond delay="7352"/>
                            </p:stCondLst>
                            <p:childTnLst>
                              <p:par>
                                <p:cTn id="35" presetID="1" presetClass="entr" presetSubtype="0" fill="hold" grpId="0" nodeType="afterEffect">
                                  <p:stCondLst>
                                    <p:cond delay="0"/>
                                  </p:stCondLst>
                                  <p:iterate type="lt">
                                    <p:tmAbs val="100"/>
                                  </p:iterate>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4"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Heavy Engineering</a:t>
            </a:r>
            <a:endParaRPr lang="en-IN" sz="2400" dirty="0">
              <a:solidFill>
                <a:srgbClr val="92D050"/>
              </a:solidFill>
              <a:latin typeface="Bahnschrift SemiBold Condensed" panose="020B0502040204020203" pitchFamily="34" charset="0"/>
            </a:endParaRPr>
          </a:p>
        </p:txBody>
      </p:sp>
      <p:sp>
        <p:nvSpPr>
          <p:cNvPr id="6" name="TextBox 5">
            <a:extLst>
              <a:ext uri="{FF2B5EF4-FFF2-40B4-BE49-F238E27FC236}">
                <a16:creationId xmlns:a16="http://schemas.microsoft.com/office/drawing/2014/main" id="{CCF60C64-1A79-C310-CE61-B7DABE94E025}"/>
              </a:ext>
            </a:extLst>
          </p:cNvPr>
          <p:cNvSpPr txBox="1"/>
          <p:nvPr/>
        </p:nvSpPr>
        <p:spPr>
          <a:xfrm>
            <a:off x="233420" y="1017281"/>
            <a:ext cx="9337763" cy="369332"/>
          </a:xfrm>
          <a:prstGeom prst="rect">
            <a:avLst/>
          </a:prstGeom>
          <a:noFill/>
        </p:spPr>
        <p:txBody>
          <a:bodyPr wrap="square" rtlCol="0">
            <a:spAutoFit/>
          </a:bodyPr>
          <a:lstStyle/>
          <a:p>
            <a:r>
              <a:rPr lang="en-IN" dirty="0"/>
              <a:t>Some salient equipment manufactured :</a:t>
            </a:r>
            <a:endParaRPr lang="en-IN" i="1" dirty="0"/>
          </a:p>
        </p:txBody>
      </p:sp>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86400" y="1991314"/>
            <a:ext cx="3847606" cy="3231092"/>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9936" y="2017139"/>
            <a:ext cx="4799474" cy="3208003"/>
          </a:xfrm>
          <a:prstGeom prst="rect">
            <a:avLst/>
          </a:prstGeom>
          <a:ln>
            <a:noFill/>
          </a:ln>
          <a:effectLst>
            <a:outerShdw blurRad="50800" dist="38100" dir="2700000" algn="tl" rotWithShape="0">
              <a:prstClr val="black">
                <a:alpha val="40000"/>
              </a:prstClr>
            </a:outerShdw>
            <a:softEdge rad="12700"/>
          </a:effectLst>
        </p:spPr>
      </p:pic>
      <p:sp>
        <p:nvSpPr>
          <p:cNvPr id="24" name="TextBox 23">
            <a:extLst>
              <a:ext uri="{FF2B5EF4-FFF2-40B4-BE49-F238E27FC236}">
                <a16:creationId xmlns:a16="http://schemas.microsoft.com/office/drawing/2014/main" id="{D2CB4FD5-0346-0321-807E-189CD7603A86}"/>
              </a:ext>
            </a:extLst>
          </p:cNvPr>
          <p:cNvSpPr txBox="1"/>
          <p:nvPr/>
        </p:nvSpPr>
        <p:spPr>
          <a:xfrm flipH="1">
            <a:off x="6098889" y="5525108"/>
            <a:ext cx="2622628"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KILN Shell</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987430" y="5525108"/>
            <a:ext cx="3564486"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APH Rotor</a:t>
            </a:r>
          </a:p>
        </p:txBody>
      </p:sp>
    </p:spTree>
    <p:extLst>
      <p:ext uri="{BB962C8B-B14F-4D97-AF65-F5344CB8AC3E}">
        <p14:creationId xmlns:p14="http://schemas.microsoft.com/office/powerpoint/2010/main" val="2393500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5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2251"/>
                            </p:stCondLst>
                            <p:childTnLst>
                              <p:par>
                                <p:cTn id="14" presetID="42" presetClass="entr" presetSubtype="0" fill="hold" grpId="0" nodeType="after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ppt_y+.1"/>
                                          </p:val>
                                        </p:tav>
                                        <p:tav tm="100000">
                                          <p:val>
                                            <p:strVal val="#ppt_y"/>
                                          </p:val>
                                        </p:tav>
                                      </p:tavLst>
                                    </p:anim>
                                  </p:childTnLst>
                                </p:cTn>
                              </p:par>
                            </p:childTnLst>
                          </p:cTn>
                        </p:par>
                        <p:par>
                          <p:cTn id="19" fill="hold">
                            <p:stCondLst>
                              <p:cond delay="3001"/>
                            </p:stCondLst>
                            <p:childTnLst>
                              <p:par>
                                <p:cTn id="20" presetID="53" presetClass="entr" presetSubtype="16" fill="hold" nodeType="afterEffect">
                                  <p:stCondLst>
                                    <p:cond delay="100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cTn>
                              </p:par>
                            </p:childTnLst>
                          </p:cTn>
                        </p:par>
                        <p:par>
                          <p:cTn id="25" fill="hold">
                            <p:stCondLst>
                              <p:cond delay="4501"/>
                            </p:stCondLst>
                            <p:childTnLst>
                              <p:par>
                                <p:cTn id="26" presetID="1" presetClass="entr" presetSubtype="0" fill="hold" grpId="0" nodeType="afterEffect">
                                  <p:stCondLst>
                                    <p:cond delay="0"/>
                                  </p:stCondLst>
                                  <p:iterate type="lt">
                                    <p:tmAbs val="100"/>
                                  </p:iterate>
                                  <p:childTnLst>
                                    <p:set>
                                      <p:cBhvr>
                                        <p:cTn id="27" dur="1" fill="hold">
                                          <p:stCondLst>
                                            <p:cond delay="0"/>
                                          </p:stCondLst>
                                        </p:cTn>
                                        <p:tgtEl>
                                          <p:spTgt spid="26"/>
                                        </p:tgtEl>
                                        <p:attrNameLst>
                                          <p:attrName>style.visibility</p:attrName>
                                        </p:attrNameLst>
                                      </p:cBhvr>
                                      <p:to>
                                        <p:strVal val="visible"/>
                                      </p:to>
                                    </p:set>
                                  </p:childTnLst>
                                </p:cTn>
                              </p:par>
                            </p:childTnLst>
                          </p:cTn>
                        </p:par>
                        <p:par>
                          <p:cTn id="28" fill="hold">
                            <p:stCondLst>
                              <p:cond delay="5202"/>
                            </p:stCondLst>
                            <p:childTnLst>
                              <p:par>
                                <p:cTn id="29" presetID="53" presetClass="entr" presetSubtype="16" fill="hold" nodeType="afterEffect">
                                  <p:stCondLst>
                                    <p:cond delay="25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par>
                          <p:cTn id="34" fill="hold">
                            <p:stCondLst>
                              <p:cond delay="5952"/>
                            </p:stCondLst>
                            <p:childTnLst>
                              <p:par>
                                <p:cTn id="35" presetID="1" presetClass="entr" presetSubtype="0" fill="hold" grpId="0" nodeType="afterEffect">
                                  <p:stCondLst>
                                    <p:cond delay="0"/>
                                  </p:stCondLst>
                                  <p:iterate type="lt">
                                    <p:tmAbs val="100"/>
                                  </p:iterate>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4"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A37EE1A-BD9B-1882-9191-D717816B8E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665"/>
            <a:ext cx="9906000" cy="6877665"/>
          </a:xfrm>
          <a:prstGeom prst="rect">
            <a:avLst/>
          </a:prstGeom>
        </p:spPr>
      </p:pic>
      <p:sp>
        <p:nvSpPr>
          <p:cNvPr id="6" name="Arrow: Down 5">
            <a:extLst>
              <a:ext uri="{FF2B5EF4-FFF2-40B4-BE49-F238E27FC236}">
                <a16:creationId xmlns:a16="http://schemas.microsoft.com/office/drawing/2014/main" id="{C8754632-0463-7439-4077-95155FD11794}"/>
              </a:ext>
            </a:extLst>
          </p:cNvPr>
          <p:cNvSpPr/>
          <p:nvPr/>
        </p:nvSpPr>
        <p:spPr>
          <a:xfrm>
            <a:off x="429208" y="-19665"/>
            <a:ext cx="3396343" cy="6736701"/>
          </a:xfrm>
          <a:custGeom>
            <a:avLst/>
            <a:gdLst>
              <a:gd name="connsiteX0" fmla="*/ 0 w 4170784"/>
              <a:gd name="connsiteY0" fmla="*/ 4697962 h 6783354"/>
              <a:gd name="connsiteX1" fmla="*/ 1042696 w 4170784"/>
              <a:gd name="connsiteY1" fmla="*/ 4697962 h 6783354"/>
              <a:gd name="connsiteX2" fmla="*/ 1042696 w 4170784"/>
              <a:gd name="connsiteY2" fmla="*/ 0 h 6783354"/>
              <a:gd name="connsiteX3" fmla="*/ 3128088 w 4170784"/>
              <a:gd name="connsiteY3" fmla="*/ 0 h 6783354"/>
              <a:gd name="connsiteX4" fmla="*/ 3128088 w 4170784"/>
              <a:gd name="connsiteY4" fmla="*/ 4697962 h 6783354"/>
              <a:gd name="connsiteX5" fmla="*/ 4170784 w 4170784"/>
              <a:gd name="connsiteY5" fmla="*/ 4697962 h 6783354"/>
              <a:gd name="connsiteX6" fmla="*/ 2085392 w 4170784"/>
              <a:gd name="connsiteY6" fmla="*/ 6783354 h 6783354"/>
              <a:gd name="connsiteX7" fmla="*/ 0 w 4170784"/>
              <a:gd name="connsiteY7" fmla="*/ 4697962 h 6783354"/>
              <a:gd name="connsiteX0" fmla="*/ 0 w 4170784"/>
              <a:gd name="connsiteY0" fmla="*/ 4697962 h 6783354"/>
              <a:gd name="connsiteX1" fmla="*/ 1042696 w 4170784"/>
              <a:gd name="connsiteY1" fmla="*/ 4744615 h 6783354"/>
              <a:gd name="connsiteX2" fmla="*/ 1042696 w 4170784"/>
              <a:gd name="connsiteY2" fmla="*/ 0 h 6783354"/>
              <a:gd name="connsiteX3" fmla="*/ 3128088 w 4170784"/>
              <a:gd name="connsiteY3" fmla="*/ 0 h 6783354"/>
              <a:gd name="connsiteX4" fmla="*/ 3128088 w 4170784"/>
              <a:gd name="connsiteY4" fmla="*/ 4697962 h 6783354"/>
              <a:gd name="connsiteX5" fmla="*/ 4170784 w 4170784"/>
              <a:gd name="connsiteY5" fmla="*/ 4697962 h 6783354"/>
              <a:gd name="connsiteX6" fmla="*/ 2085392 w 4170784"/>
              <a:gd name="connsiteY6" fmla="*/ 6783354 h 6783354"/>
              <a:gd name="connsiteX7" fmla="*/ 0 w 4170784"/>
              <a:gd name="connsiteY7" fmla="*/ 4697962 h 6783354"/>
              <a:gd name="connsiteX0" fmla="*/ 0 w 3144416"/>
              <a:gd name="connsiteY0" fmla="*/ 4707293 h 6783354"/>
              <a:gd name="connsiteX1" fmla="*/ 16328 w 3144416"/>
              <a:gd name="connsiteY1" fmla="*/ 4744615 h 6783354"/>
              <a:gd name="connsiteX2" fmla="*/ 16328 w 3144416"/>
              <a:gd name="connsiteY2" fmla="*/ 0 h 6783354"/>
              <a:gd name="connsiteX3" fmla="*/ 2101720 w 3144416"/>
              <a:gd name="connsiteY3" fmla="*/ 0 h 6783354"/>
              <a:gd name="connsiteX4" fmla="*/ 2101720 w 3144416"/>
              <a:gd name="connsiteY4" fmla="*/ 4697962 h 6783354"/>
              <a:gd name="connsiteX5" fmla="*/ 3144416 w 3144416"/>
              <a:gd name="connsiteY5" fmla="*/ 4697962 h 6783354"/>
              <a:gd name="connsiteX6" fmla="*/ 1059024 w 3144416"/>
              <a:gd name="connsiteY6" fmla="*/ 6783354 h 6783354"/>
              <a:gd name="connsiteX7" fmla="*/ 0 w 3144416"/>
              <a:gd name="connsiteY7" fmla="*/ 4707293 h 6783354"/>
              <a:gd name="connsiteX0" fmla="*/ 0 w 2127380"/>
              <a:gd name="connsiteY0" fmla="*/ 4707293 h 6783354"/>
              <a:gd name="connsiteX1" fmla="*/ 16328 w 2127380"/>
              <a:gd name="connsiteY1" fmla="*/ 4744615 h 6783354"/>
              <a:gd name="connsiteX2" fmla="*/ 16328 w 2127380"/>
              <a:gd name="connsiteY2" fmla="*/ 0 h 6783354"/>
              <a:gd name="connsiteX3" fmla="*/ 2101720 w 2127380"/>
              <a:gd name="connsiteY3" fmla="*/ 0 h 6783354"/>
              <a:gd name="connsiteX4" fmla="*/ 2101720 w 2127380"/>
              <a:gd name="connsiteY4" fmla="*/ 4697962 h 6783354"/>
              <a:gd name="connsiteX5" fmla="*/ 2127380 w 2127380"/>
              <a:gd name="connsiteY5" fmla="*/ 4688631 h 6783354"/>
              <a:gd name="connsiteX6" fmla="*/ 1059024 w 2127380"/>
              <a:gd name="connsiteY6" fmla="*/ 6783354 h 6783354"/>
              <a:gd name="connsiteX7" fmla="*/ 0 w 2127380"/>
              <a:gd name="connsiteY7" fmla="*/ 4707293 h 6783354"/>
              <a:gd name="connsiteX0" fmla="*/ 0 w 2127380"/>
              <a:gd name="connsiteY0" fmla="*/ 4707293 h 5215811"/>
              <a:gd name="connsiteX1" fmla="*/ 16328 w 2127380"/>
              <a:gd name="connsiteY1" fmla="*/ 4744615 h 5215811"/>
              <a:gd name="connsiteX2" fmla="*/ 16328 w 2127380"/>
              <a:gd name="connsiteY2" fmla="*/ 0 h 5215811"/>
              <a:gd name="connsiteX3" fmla="*/ 2101720 w 2127380"/>
              <a:gd name="connsiteY3" fmla="*/ 0 h 5215811"/>
              <a:gd name="connsiteX4" fmla="*/ 2101720 w 2127380"/>
              <a:gd name="connsiteY4" fmla="*/ 4697962 h 5215811"/>
              <a:gd name="connsiteX5" fmla="*/ 2127380 w 2127380"/>
              <a:gd name="connsiteY5" fmla="*/ 4688631 h 5215811"/>
              <a:gd name="connsiteX6" fmla="*/ 1021701 w 2127380"/>
              <a:gd name="connsiteY6" fmla="*/ 5215811 h 5215811"/>
              <a:gd name="connsiteX7" fmla="*/ 0 w 2127380"/>
              <a:gd name="connsiteY7" fmla="*/ 4707293 h 521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7380" h="5215811">
                <a:moveTo>
                  <a:pt x="0" y="4707293"/>
                </a:moveTo>
                <a:lnTo>
                  <a:pt x="16328" y="4744615"/>
                </a:lnTo>
                <a:lnTo>
                  <a:pt x="16328" y="0"/>
                </a:lnTo>
                <a:lnTo>
                  <a:pt x="2101720" y="0"/>
                </a:lnTo>
                <a:lnTo>
                  <a:pt x="2101720" y="4697962"/>
                </a:lnTo>
                <a:lnTo>
                  <a:pt x="2127380" y="4688631"/>
                </a:lnTo>
                <a:lnTo>
                  <a:pt x="1021701" y="5215811"/>
                </a:lnTo>
                <a:lnTo>
                  <a:pt x="0" y="4707293"/>
                </a:lnTo>
                <a:close/>
              </a:path>
            </a:pathLst>
          </a:custGeom>
          <a:solidFill>
            <a:srgbClr val="3FC135">
              <a:alpha val="79000"/>
            </a:srgbClr>
          </a:solidFill>
          <a:effectLst>
            <a:outerShdw blurRad="25400" dist="114300" dir="1200000" algn="l"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a:extLst>
              <a:ext uri="{FF2B5EF4-FFF2-40B4-BE49-F238E27FC236}">
                <a16:creationId xmlns:a16="http://schemas.microsoft.com/office/drawing/2014/main" id="{FB09109C-F510-596B-F139-F1564C1DA0B0}"/>
              </a:ext>
            </a:extLst>
          </p:cNvPr>
          <p:cNvSpPr txBox="1"/>
          <p:nvPr/>
        </p:nvSpPr>
        <p:spPr>
          <a:xfrm flipH="1">
            <a:off x="663062" y="-9331"/>
            <a:ext cx="2874296" cy="1569660"/>
          </a:xfrm>
          <a:prstGeom prst="rect">
            <a:avLst/>
          </a:prstGeom>
          <a:noFill/>
        </p:spPr>
        <p:txBody>
          <a:bodyPr wrap="square" rtlCol="0">
            <a:spAutoFit/>
          </a:bodyPr>
          <a:lstStyle/>
          <a:p>
            <a:pPr algn="ctr"/>
            <a:r>
              <a:rPr lang="en-IN" sz="3200" dirty="0">
                <a:solidFill>
                  <a:schemeClr val="bg1"/>
                </a:solidFill>
                <a:effectLst>
                  <a:outerShdw blurRad="38100" dist="38100" dir="2700000" algn="tl">
                    <a:srgbClr val="000000">
                      <a:alpha val="43137"/>
                    </a:srgbClr>
                  </a:outerShdw>
                </a:effectLst>
                <a:latin typeface="Bodoni MT Poster Compressed" panose="02070706080601050204" pitchFamily="18" charset="0"/>
              </a:rPr>
              <a:t>Four  Decades</a:t>
            </a:r>
          </a:p>
          <a:p>
            <a:pPr algn="ctr"/>
            <a:r>
              <a:rPr lang="en-IN" sz="3200" dirty="0">
                <a:solidFill>
                  <a:schemeClr val="bg1"/>
                </a:solidFill>
                <a:effectLst>
                  <a:outerShdw blurRad="38100" dist="38100" dir="2700000" algn="tl">
                    <a:srgbClr val="000000">
                      <a:alpha val="43137"/>
                    </a:srgbClr>
                  </a:outerShdw>
                </a:effectLst>
                <a:latin typeface="Bodoni MT Poster Compressed" panose="02070706080601050204" pitchFamily="18" charset="0"/>
              </a:rPr>
              <a:t>of</a:t>
            </a:r>
          </a:p>
          <a:p>
            <a:pPr algn="ctr"/>
            <a:r>
              <a:rPr lang="en-IN" sz="3200" dirty="0">
                <a:solidFill>
                  <a:schemeClr val="bg1"/>
                </a:solidFill>
                <a:effectLst>
                  <a:outerShdw blurRad="38100" dist="38100" dir="2700000" algn="tl">
                    <a:srgbClr val="000000">
                      <a:alpha val="43137"/>
                    </a:srgbClr>
                  </a:outerShdw>
                </a:effectLst>
                <a:latin typeface="Bodoni MT Poster Compressed" panose="02070706080601050204" pitchFamily="18" charset="0"/>
              </a:rPr>
              <a:t>Superconditioning</a:t>
            </a:r>
          </a:p>
        </p:txBody>
      </p:sp>
      <p:pic>
        <p:nvPicPr>
          <p:cNvPr id="18" name="Picture 17">
            <a:extLst>
              <a:ext uri="{FF2B5EF4-FFF2-40B4-BE49-F238E27FC236}">
                <a16:creationId xmlns:a16="http://schemas.microsoft.com/office/drawing/2014/main" id="{C2F68E2F-58D4-6BFB-3C6B-9F26EADB4B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231" y="1702833"/>
            <a:ext cx="1388473" cy="990770"/>
          </a:xfrm>
          <a:prstGeom prst="rect">
            <a:avLst/>
          </a:prstGeom>
          <a:effectLst>
            <a:outerShdw blurRad="63500" dist="63500" dir="2700000" algn="tl" rotWithShape="0">
              <a:prstClr val="black">
                <a:alpha val="40000"/>
              </a:prstClr>
            </a:outerShdw>
          </a:effectLst>
        </p:spPr>
      </p:pic>
      <p:pic>
        <p:nvPicPr>
          <p:cNvPr id="20" name="Picture 19">
            <a:extLst>
              <a:ext uri="{FF2B5EF4-FFF2-40B4-BE49-F238E27FC236}">
                <a16:creationId xmlns:a16="http://schemas.microsoft.com/office/drawing/2014/main" id="{7601B2F4-5969-02F1-D392-07501A300D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232" y="2826782"/>
            <a:ext cx="1388472" cy="926508"/>
          </a:xfrm>
          <a:prstGeom prst="rect">
            <a:avLst/>
          </a:prstGeom>
          <a:effectLst>
            <a:outerShdw blurRad="63500" dist="63500" dir="2700000" algn="tl" rotWithShape="0">
              <a:prstClr val="black">
                <a:alpha val="40000"/>
              </a:prstClr>
            </a:outerShdw>
          </a:effectLst>
        </p:spPr>
      </p:pic>
      <p:pic>
        <p:nvPicPr>
          <p:cNvPr id="22" name="Picture 21">
            <a:extLst>
              <a:ext uri="{FF2B5EF4-FFF2-40B4-BE49-F238E27FC236}">
                <a16:creationId xmlns:a16="http://schemas.microsoft.com/office/drawing/2014/main" id="{65806467-01F9-73BC-CCAF-38D51066D5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03175" y="1702835"/>
            <a:ext cx="1142690" cy="990771"/>
          </a:xfrm>
          <a:prstGeom prst="rect">
            <a:avLst/>
          </a:prstGeom>
          <a:effectLst>
            <a:outerShdw blurRad="63500" dist="63500" dir="2700000" algn="tl" rotWithShape="0">
              <a:prstClr val="black">
                <a:alpha val="40000"/>
              </a:prstClr>
            </a:outerShdw>
          </a:effectLst>
        </p:spPr>
      </p:pic>
      <p:pic>
        <p:nvPicPr>
          <p:cNvPr id="24" name="Picture 23">
            <a:extLst>
              <a:ext uri="{FF2B5EF4-FFF2-40B4-BE49-F238E27FC236}">
                <a16:creationId xmlns:a16="http://schemas.microsoft.com/office/drawing/2014/main" id="{65C9CCEA-D8E5-CA4A-05BF-26B3EDC383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0231" y="3923358"/>
            <a:ext cx="1388472" cy="886711"/>
          </a:xfrm>
          <a:prstGeom prst="rect">
            <a:avLst/>
          </a:prstGeom>
          <a:effectLst>
            <a:outerShdw blurRad="63500" dist="63500" dir="2700000" algn="tl" rotWithShape="0">
              <a:prstClr val="black">
                <a:alpha val="40000"/>
              </a:prstClr>
            </a:outerShdw>
          </a:effectLst>
        </p:spPr>
      </p:pic>
      <p:pic>
        <p:nvPicPr>
          <p:cNvPr id="26" name="Picture 25">
            <a:extLst>
              <a:ext uri="{FF2B5EF4-FFF2-40B4-BE49-F238E27FC236}">
                <a16:creationId xmlns:a16="http://schemas.microsoft.com/office/drawing/2014/main" id="{FC8F6CF1-30B5-850E-57E2-D4657F7426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90336" y="2826782"/>
            <a:ext cx="1156353" cy="917740"/>
          </a:xfrm>
          <a:prstGeom prst="rect">
            <a:avLst/>
          </a:prstGeom>
          <a:effectLst>
            <a:outerShdw blurRad="63500" dist="63500" dir="2700000" algn="tl" rotWithShape="0">
              <a:prstClr val="black">
                <a:alpha val="40000"/>
              </a:prstClr>
            </a:outerShdw>
          </a:effectLst>
        </p:spPr>
      </p:pic>
      <p:pic>
        <p:nvPicPr>
          <p:cNvPr id="28" name="Picture 27">
            <a:extLst>
              <a:ext uri="{FF2B5EF4-FFF2-40B4-BE49-F238E27FC236}">
                <a16:creationId xmlns:a16="http://schemas.microsoft.com/office/drawing/2014/main" id="{382C0535-809F-1382-5D18-F21061B361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40332" y="4964946"/>
            <a:ext cx="1708147" cy="1084661"/>
          </a:xfrm>
          <a:prstGeom prst="rect">
            <a:avLst/>
          </a:prstGeom>
          <a:effectLst>
            <a:outerShdw blurRad="63500" dist="63500" dir="2700000" algn="tl" rotWithShape="0">
              <a:prstClr val="black">
                <a:alpha val="40000"/>
              </a:prstClr>
            </a:outerShdw>
          </a:effectLst>
        </p:spPr>
      </p:pic>
      <p:pic>
        <p:nvPicPr>
          <p:cNvPr id="30" name="Picture 29">
            <a:extLst>
              <a:ext uri="{FF2B5EF4-FFF2-40B4-BE49-F238E27FC236}">
                <a16:creationId xmlns:a16="http://schemas.microsoft.com/office/drawing/2014/main" id="{CA9164C7-E0D4-339A-755F-7C8F645A35A2}"/>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2403175" y="3889836"/>
            <a:ext cx="1142690" cy="906741"/>
          </a:xfrm>
          <a:prstGeom prst="rect">
            <a:avLst/>
          </a:prstGeom>
          <a:effectLst>
            <a:outerShdw blurRad="63500" dist="63500" dir="2700000" algn="tl" rotWithShape="0">
              <a:prstClr val="black">
                <a:alpha val="40000"/>
              </a:prstClr>
            </a:outerShdw>
          </a:effectLst>
        </p:spPr>
      </p:pic>
      <p:sp>
        <p:nvSpPr>
          <p:cNvPr id="2" name="TextBox 1">
            <a:extLst>
              <a:ext uri="{FF2B5EF4-FFF2-40B4-BE49-F238E27FC236}">
                <a16:creationId xmlns:a16="http://schemas.microsoft.com/office/drawing/2014/main" id="{5833BAAF-F568-7D7C-391B-0BED4EA24FE8}"/>
              </a:ext>
            </a:extLst>
          </p:cNvPr>
          <p:cNvSpPr txBox="1"/>
          <p:nvPr/>
        </p:nvSpPr>
        <p:spPr>
          <a:xfrm>
            <a:off x="3854049" y="2828835"/>
            <a:ext cx="4937760" cy="1200329"/>
          </a:xfrm>
          <a:prstGeom prst="rect">
            <a:avLst/>
          </a:prstGeom>
          <a:noFill/>
        </p:spPr>
        <p:txBody>
          <a:bodyPr wrap="square" rtlCol="0">
            <a:spAutoFit/>
          </a:bodyPr>
          <a:lstStyle/>
          <a:p>
            <a:r>
              <a:rPr lang="en-US" sz="2400" b="1" dirty="0">
                <a:solidFill>
                  <a:schemeClr val="bg1"/>
                </a:solidFill>
                <a:effectLst>
                  <a:outerShdw blurRad="38100" dist="38100" dir="2700000" algn="tl">
                    <a:srgbClr val="000000">
                      <a:alpha val="43137"/>
                    </a:srgbClr>
                  </a:outerShdw>
                </a:effectLst>
                <a:latin typeface="OCR-A BT" panose="020F0501020204020304" pitchFamily="34" charset="0"/>
              </a:rPr>
              <a:t>“Your one-stop destination for your Repair &amp; Maintenance Solutions…. ” </a:t>
            </a:r>
            <a:endParaRPr lang="en-IN" sz="2400" b="1" dirty="0">
              <a:solidFill>
                <a:schemeClr val="bg1"/>
              </a:solidFill>
              <a:effectLst>
                <a:outerShdw blurRad="38100" dist="38100" dir="2700000" algn="tl">
                  <a:srgbClr val="000000">
                    <a:alpha val="43137"/>
                  </a:srgbClr>
                </a:outerShdw>
              </a:effectLst>
              <a:latin typeface="OCR-A BT" panose="020F0501020204020304" pitchFamily="34" charset="0"/>
            </a:endParaRPr>
          </a:p>
        </p:txBody>
      </p:sp>
      <p:sp>
        <p:nvSpPr>
          <p:cNvPr id="3" name="TextBox 2">
            <a:extLst>
              <a:ext uri="{FF2B5EF4-FFF2-40B4-BE49-F238E27FC236}">
                <a16:creationId xmlns:a16="http://schemas.microsoft.com/office/drawing/2014/main" id="{CF412406-6DD6-5E4F-75B1-F769E2D867CA}"/>
              </a:ext>
            </a:extLst>
          </p:cNvPr>
          <p:cNvSpPr txBox="1"/>
          <p:nvPr/>
        </p:nvSpPr>
        <p:spPr>
          <a:xfrm>
            <a:off x="7480041" y="6390128"/>
            <a:ext cx="2522376" cy="369332"/>
          </a:xfrm>
          <a:prstGeom prst="rect">
            <a:avLst/>
          </a:prstGeom>
          <a:noFill/>
        </p:spPr>
        <p:txBody>
          <a:bodyPr wrap="square" rtlCol="0">
            <a:spAutoFit/>
          </a:bodyPr>
          <a:lstStyle/>
          <a:p>
            <a:r>
              <a:rPr lang="en-IN" dirty="0">
                <a:solidFill>
                  <a:schemeClr val="bg1"/>
                </a:solidFill>
              </a:rPr>
              <a:t>Diffusion Engineers Ltd.</a:t>
            </a:r>
            <a:r>
              <a:rPr lang="en-IN" dirty="0"/>
              <a:t>.</a:t>
            </a:r>
          </a:p>
        </p:txBody>
      </p:sp>
      <p:cxnSp>
        <p:nvCxnSpPr>
          <p:cNvPr id="5" name="Straight Connector 4">
            <a:extLst>
              <a:ext uri="{FF2B5EF4-FFF2-40B4-BE49-F238E27FC236}">
                <a16:creationId xmlns:a16="http://schemas.microsoft.com/office/drawing/2014/main" id="{FC31B9D8-F9C3-A310-34B5-D2A8EBA44BAF}"/>
              </a:ext>
            </a:extLst>
          </p:cNvPr>
          <p:cNvCxnSpPr>
            <a:cxnSpLocks/>
          </p:cNvCxnSpPr>
          <p:nvPr/>
        </p:nvCxnSpPr>
        <p:spPr>
          <a:xfrm>
            <a:off x="690231" y="1548884"/>
            <a:ext cx="287429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B66DAA8-1AB2-C36D-2B88-17D47FB1B9DF}"/>
              </a:ext>
            </a:extLst>
          </p:cNvPr>
          <p:cNvSpPr txBox="1"/>
          <p:nvPr/>
        </p:nvSpPr>
        <p:spPr>
          <a:xfrm>
            <a:off x="3825551" y="1893384"/>
            <a:ext cx="6695769" cy="800219"/>
          </a:xfrm>
          <a:prstGeom prst="rect">
            <a:avLst/>
          </a:prstGeom>
          <a:noFill/>
          <a:ln>
            <a:solidFill>
              <a:schemeClr val="accent1"/>
            </a:solidFill>
          </a:ln>
          <a:effectLst>
            <a:outerShdw blurRad="50800" dist="38100" dir="2700000" algn="tl" rotWithShape="0">
              <a:prstClr val="black">
                <a:alpha val="40000"/>
              </a:prstClr>
            </a:outerShdw>
            <a:softEdge rad="12700"/>
          </a:effectLst>
        </p:spPr>
        <p:txBody>
          <a:bodyPr wrap="square" rtlCol="0">
            <a:spAutoFit/>
          </a:bodyPr>
          <a:lstStyle/>
          <a:p>
            <a:r>
              <a:rPr lang="en-IN" sz="2600" dirty="0">
                <a:solidFill>
                  <a:schemeClr val="accent1"/>
                </a:solidFill>
                <a:effectLst>
                  <a:outerShdw blurRad="38100" dist="38100" dir="2700000" algn="tl">
                    <a:srgbClr val="000000">
                      <a:alpha val="43137"/>
                    </a:srgbClr>
                  </a:outerShdw>
                </a:effectLst>
                <a:latin typeface="Arial Black" panose="020B0A04020102020204" pitchFamily="34" charset="0"/>
              </a:rPr>
              <a:t>DIFFUSION ENGINEERS LIMITED</a:t>
            </a:r>
          </a:p>
          <a:p>
            <a:r>
              <a:rPr lang="en-IN" sz="2000" b="1" dirty="0" err="1">
                <a:solidFill>
                  <a:schemeClr val="bg1"/>
                </a:solidFill>
              </a:rPr>
              <a:t>Hingna</a:t>
            </a:r>
            <a:r>
              <a:rPr lang="en-IN" sz="2000" b="1" dirty="0">
                <a:solidFill>
                  <a:schemeClr val="bg1"/>
                </a:solidFill>
              </a:rPr>
              <a:t> Industrial Area, Nagpur (M.S.)</a:t>
            </a:r>
          </a:p>
        </p:txBody>
      </p:sp>
    </p:spTree>
    <p:extLst>
      <p:ext uri="{BB962C8B-B14F-4D97-AF65-F5344CB8AC3E}">
        <p14:creationId xmlns:p14="http://schemas.microsoft.com/office/powerpoint/2010/main" val="2726244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500"/>
                                  </p:stCondLst>
                                  <p:iterate type="wd">
                                    <p:tmAbs val="200"/>
                                  </p:iterate>
                                  <p:childTnLst>
                                    <p:set>
                                      <p:cBhvr>
                                        <p:cTn id="11" dur="1" fill="hold">
                                          <p:stCondLst>
                                            <p:cond delay="0"/>
                                          </p:stCondLst>
                                        </p:cTn>
                                        <p:tgtEl>
                                          <p:spTgt spid="9"/>
                                        </p:tgtEl>
                                        <p:attrNameLst>
                                          <p:attrName>style.visibility</p:attrName>
                                        </p:attrNameLst>
                                      </p:cBhvr>
                                      <p:to>
                                        <p:strVal val="visible"/>
                                      </p:to>
                                    </p:set>
                                  </p:childTnLst>
                                </p:cTn>
                              </p:par>
                            </p:childTnLst>
                          </p:cTn>
                        </p:par>
                        <p:par>
                          <p:cTn id="12" fill="hold">
                            <p:stCondLst>
                              <p:cond delay="1601"/>
                            </p:stCondLst>
                            <p:childTnLst>
                              <p:par>
                                <p:cTn id="13" presetID="53" presetClass="entr" presetSubtype="16" fill="hold" nodeType="after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2351"/>
                            </p:stCondLst>
                            <p:childTnLst>
                              <p:par>
                                <p:cTn id="19" presetID="1" presetClass="entr" presetSubtype="0" fill="hold" nodeType="afterEffect">
                                  <p:stCondLst>
                                    <p:cond delay="500"/>
                                  </p:stCondLst>
                                  <p:childTnLst>
                                    <p:set>
                                      <p:cBhvr>
                                        <p:cTn id="20" dur="1" fill="hold">
                                          <p:stCondLst>
                                            <p:cond delay="0"/>
                                          </p:stCondLst>
                                        </p:cTn>
                                        <p:tgtEl>
                                          <p:spTgt spid="18"/>
                                        </p:tgtEl>
                                        <p:attrNameLst>
                                          <p:attrName>style.visibility</p:attrName>
                                        </p:attrNameLst>
                                      </p:cBhvr>
                                      <p:to>
                                        <p:strVal val="visible"/>
                                      </p:to>
                                    </p:set>
                                  </p:childTnLst>
                                </p:cTn>
                              </p:par>
                            </p:childTnLst>
                          </p:cTn>
                        </p:par>
                        <p:par>
                          <p:cTn id="21" fill="hold">
                            <p:stCondLst>
                              <p:cond delay="2851"/>
                            </p:stCondLst>
                            <p:childTnLst>
                              <p:par>
                                <p:cTn id="22" presetID="1" presetClass="entr" presetSubtype="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childTnLst>
                                </p:cTn>
                              </p:par>
                            </p:childTnLst>
                          </p:cTn>
                        </p:par>
                        <p:par>
                          <p:cTn id="24" fill="hold">
                            <p:stCondLst>
                              <p:cond delay="3351"/>
                            </p:stCondLst>
                            <p:childTnLst>
                              <p:par>
                                <p:cTn id="25" presetID="1" presetClass="entr" presetSubtype="0" fill="hold" nodeType="afterEffect">
                                  <p:stCondLst>
                                    <p:cond delay="50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3851"/>
                            </p:stCondLst>
                            <p:childTnLst>
                              <p:par>
                                <p:cTn id="28" presetID="1" presetClass="entr" presetSubtype="0" fill="hold" nodeType="afterEffect">
                                  <p:stCondLst>
                                    <p:cond delay="500"/>
                                  </p:stCondLst>
                                  <p:childTnLst>
                                    <p:set>
                                      <p:cBhvr>
                                        <p:cTn id="29" dur="1" fill="hold">
                                          <p:stCondLst>
                                            <p:cond delay="0"/>
                                          </p:stCondLst>
                                        </p:cTn>
                                        <p:tgtEl>
                                          <p:spTgt spid="26"/>
                                        </p:tgtEl>
                                        <p:attrNameLst>
                                          <p:attrName>style.visibility</p:attrName>
                                        </p:attrNameLst>
                                      </p:cBhvr>
                                      <p:to>
                                        <p:strVal val="visible"/>
                                      </p:to>
                                    </p:set>
                                  </p:childTnLst>
                                </p:cTn>
                              </p:par>
                            </p:childTnLst>
                          </p:cTn>
                        </p:par>
                        <p:par>
                          <p:cTn id="30" fill="hold">
                            <p:stCondLst>
                              <p:cond delay="4351"/>
                            </p:stCondLst>
                            <p:childTnLst>
                              <p:par>
                                <p:cTn id="31" presetID="1" presetClass="entr" presetSubtype="0" fill="hold" nodeType="afterEffect">
                                  <p:stCondLst>
                                    <p:cond delay="500"/>
                                  </p:stCondLst>
                                  <p:childTnLst>
                                    <p:set>
                                      <p:cBhvr>
                                        <p:cTn id="32" dur="1" fill="hold">
                                          <p:stCondLst>
                                            <p:cond delay="0"/>
                                          </p:stCondLst>
                                        </p:cTn>
                                        <p:tgtEl>
                                          <p:spTgt spid="24"/>
                                        </p:tgtEl>
                                        <p:attrNameLst>
                                          <p:attrName>style.visibility</p:attrName>
                                        </p:attrNameLst>
                                      </p:cBhvr>
                                      <p:to>
                                        <p:strVal val="visible"/>
                                      </p:to>
                                    </p:set>
                                  </p:childTnLst>
                                </p:cTn>
                              </p:par>
                            </p:childTnLst>
                          </p:cTn>
                        </p:par>
                        <p:par>
                          <p:cTn id="33" fill="hold">
                            <p:stCondLst>
                              <p:cond delay="4851"/>
                            </p:stCondLst>
                            <p:childTnLst>
                              <p:par>
                                <p:cTn id="34" presetID="1" presetClass="entr" presetSubtype="0" fill="hold" nodeType="afterEffect">
                                  <p:stCondLst>
                                    <p:cond delay="500"/>
                                  </p:stCondLst>
                                  <p:childTnLst>
                                    <p:set>
                                      <p:cBhvr>
                                        <p:cTn id="35" dur="1" fill="hold">
                                          <p:stCondLst>
                                            <p:cond delay="0"/>
                                          </p:stCondLst>
                                        </p:cTn>
                                        <p:tgtEl>
                                          <p:spTgt spid="30"/>
                                        </p:tgtEl>
                                        <p:attrNameLst>
                                          <p:attrName>style.visibility</p:attrName>
                                        </p:attrNameLst>
                                      </p:cBhvr>
                                      <p:to>
                                        <p:strVal val="visible"/>
                                      </p:to>
                                    </p:set>
                                  </p:childTnLst>
                                </p:cTn>
                              </p:par>
                            </p:childTnLst>
                          </p:cTn>
                        </p:par>
                        <p:par>
                          <p:cTn id="36" fill="hold">
                            <p:stCondLst>
                              <p:cond delay="5351"/>
                            </p:stCondLst>
                            <p:childTnLst>
                              <p:par>
                                <p:cTn id="37" presetID="1" presetClass="entr" presetSubtype="0" fill="hold" nodeType="afterEffect">
                                  <p:stCondLst>
                                    <p:cond delay="500"/>
                                  </p:stCondLst>
                                  <p:childTnLst>
                                    <p:set>
                                      <p:cBhvr>
                                        <p:cTn id="38" dur="1" fill="hold">
                                          <p:stCondLst>
                                            <p:cond delay="0"/>
                                          </p:stCondLst>
                                        </p:cTn>
                                        <p:tgtEl>
                                          <p:spTgt spid="28"/>
                                        </p:tgtEl>
                                        <p:attrNameLst>
                                          <p:attrName>style.visibility</p:attrName>
                                        </p:attrNameLst>
                                      </p:cBhvr>
                                      <p:to>
                                        <p:strVal val="visible"/>
                                      </p:to>
                                    </p:set>
                                  </p:childTnLst>
                                </p:cTn>
                              </p:par>
                            </p:childTnLst>
                          </p:cTn>
                        </p:par>
                        <p:par>
                          <p:cTn id="39" fill="hold">
                            <p:stCondLst>
                              <p:cond delay="5851"/>
                            </p:stCondLst>
                            <p:childTnLst>
                              <p:par>
                                <p:cTn id="40" presetID="10" presetClass="entr" presetSubtype="0" fill="hold" grpId="0" nodeType="afterEffect">
                                  <p:stCondLst>
                                    <p:cond delay="50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childTnLst>
                                </p:cTn>
                              </p:par>
                            </p:childTnLst>
                          </p:cTn>
                        </p:par>
                        <p:par>
                          <p:cTn id="43" fill="hold">
                            <p:stCondLst>
                              <p:cond delay="7351"/>
                            </p:stCondLst>
                            <p:childTnLst>
                              <p:par>
                                <p:cTn id="44" presetID="1" presetClass="entr" presetSubtype="0" fill="hold" grpId="0" nodeType="afterEffect">
                                  <p:stCondLst>
                                    <p:cond delay="0"/>
                                  </p:stCondLst>
                                  <p:iterate type="lt">
                                    <p:tmAbs val="100"/>
                                  </p:iterate>
                                  <p:childTnLst>
                                    <p:set>
                                      <p:cBhvr>
                                        <p:cTn id="4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2" grpId="0"/>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81233" y="4100511"/>
            <a:ext cx="2415062" cy="1707084"/>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1894114" y="540507"/>
            <a:ext cx="3586369" cy="423053"/>
          </a:xfrm>
        </p:spPr>
        <p:txBody>
          <a:bodyPr>
            <a:noAutofit/>
          </a:bodyPr>
          <a:lstStyle/>
          <a:p>
            <a:pPr marL="0" indent="0">
              <a:buNone/>
            </a:pPr>
            <a:r>
              <a:rPr lang="en-US" sz="2400" dirty="0">
                <a:solidFill>
                  <a:srgbClr val="92D050"/>
                </a:solidFill>
                <a:latin typeface="Bahnschrift SemiBold Condensed" panose="020B0502040204020203" pitchFamily="34" charset="0"/>
              </a:rPr>
              <a:t>Coating &amp; Repairing Compounds </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2920" y="1550134"/>
            <a:ext cx="2445363" cy="1728503"/>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84118" y="1047388"/>
            <a:ext cx="9337763" cy="369332"/>
          </a:xfrm>
          <a:prstGeom prst="rect">
            <a:avLst/>
          </a:prstGeom>
          <a:noFill/>
        </p:spPr>
        <p:txBody>
          <a:bodyPr wrap="square" rtlCol="0">
            <a:spAutoFit/>
          </a:bodyPr>
          <a:lstStyle/>
          <a:p>
            <a:r>
              <a:rPr lang="en-IN" dirty="0"/>
              <a:t>Some salient coating &amp; repairing compounds jobs :</a:t>
            </a:r>
            <a:endParaRPr lang="en-IN"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75545" y="1547861"/>
            <a:ext cx="2450165" cy="1731898"/>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75545" y="4100511"/>
            <a:ext cx="2435558" cy="1721573"/>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92920" y="4065196"/>
            <a:ext cx="2445364" cy="1728504"/>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311847" y="1523475"/>
            <a:ext cx="2610500" cy="1767107"/>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437618" y="3381705"/>
            <a:ext cx="2622628" cy="646331"/>
          </a:xfrm>
          <a:prstGeom prst="rect">
            <a:avLst/>
          </a:prstGeom>
          <a:noFill/>
        </p:spPr>
        <p:txBody>
          <a:bodyPr wrap="square" rtlCol="0">
            <a:spAutoFit/>
          </a:bodyPr>
          <a:lstStyle/>
          <a:p>
            <a:pPr algn="ctr"/>
            <a:r>
              <a:rPr lang="en-US" dirty="0">
                <a:latin typeface="Cascadia Code" panose="020B0609020000020004" pitchFamily="49" charset="0"/>
                <a:ea typeface="Cascadia Code" panose="020B0609020000020004" pitchFamily="49" charset="0"/>
                <a:cs typeface="Cascadia Code" panose="020B0609020000020004" pitchFamily="49" charset="0"/>
              </a:rPr>
              <a:t>Impeller Coating DIFFGUARD</a:t>
            </a:r>
            <a:endParaRPr lang="en-IN" dirty="0">
              <a:latin typeface="Cascadia Code" panose="020B0609020000020004" pitchFamily="49" charset="0"/>
              <a:ea typeface="Cascadia Code" panose="020B0609020000020004" pitchFamily="49" charset="0"/>
              <a:cs typeface="Cascadia Code" panose="020B0609020000020004" pitchFamily="49" charset="0"/>
            </a:endParaRP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537193" y="3326351"/>
            <a:ext cx="2926867"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Pipe Coating DIFFGUARD XTREAM</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3603195" y="3352625"/>
            <a:ext cx="2341925"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Impeller Coating DIFFGLASS 1000</a:t>
            </a:r>
          </a:p>
        </p:txBody>
      </p:sp>
      <p:sp>
        <p:nvSpPr>
          <p:cNvPr id="24" name="TextBox 23">
            <a:extLst>
              <a:ext uri="{FF2B5EF4-FFF2-40B4-BE49-F238E27FC236}">
                <a16:creationId xmlns:a16="http://schemas.microsoft.com/office/drawing/2014/main" id="{D2CB4FD5-0346-0321-807E-189CD7603A86}"/>
              </a:ext>
            </a:extLst>
          </p:cNvPr>
          <p:cNvSpPr txBox="1"/>
          <p:nvPr/>
        </p:nvSpPr>
        <p:spPr>
          <a:xfrm flipH="1">
            <a:off x="6602961" y="5822084"/>
            <a:ext cx="2622628"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Classifier Blades CERABEAD XTREAM</a:t>
            </a:r>
          </a:p>
        </p:txBody>
      </p:sp>
      <p:sp>
        <p:nvSpPr>
          <p:cNvPr id="25" name="TextBox 24">
            <a:extLst>
              <a:ext uri="{FF2B5EF4-FFF2-40B4-BE49-F238E27FC236}">
                <a16:creationId xmlns:a16="http://schemas.microsoft.com/office/drawing/2014/main" id="{9A2C3591-C4D9-03BC-D1A5-AE494D53D0DA}"/>
              </a:ext>
            </a:extLst>
          </p:cNvPr>
          <p:cNvSpPr txBox="1"/>
          <p:nvPr/>
        </p:nvSpPr>
        <p:spPr>
          <a:xfrm flipH="1">
            <a:off x="3558197" y="5840837"/>
            <a:ext cx="2341926"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Pump Casing CERAMETAL</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284118" y="5815782"/>
            <a:ext cx="3173863"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Bearing area repairing UNI METAL</a:t>
            </a:r>
          </a:p>
        </p:txBody>
      </p:sp>
      <p:pic>
        <p:nvPicPr>
          <p:cNvPr id="7" name="Picture 6">
            <a:extLst>
              <a:ext uri="{FF2B5EF4-FFF2-40B4-BE49-F238E27FC236}">
                <a16:creationId xmlns:a16="http://schemas.microsoft.com/office/drawing/2014/main" id="{3C046868-50B8-9081-0DA2-89EE4C30EB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827" y="527127"/>
            <a:ext cx="1677287" cy="384900"/>
          </a:xfrm>
          <a:prstGeom prst="rect">
            <a:avLst/>
          </a:prstGeom>
        </p:spPr>
      </p:pic>
    </p:spTree>
    <p:extLst>
      <p:ext uri="{BB962C8B-B14F-4D97-AF65-F5344CB8AC3E}">
        <p14:creationId xmlns:p14="http://schemas.microsoft.com/office/powerpoint/2010/main" val="3278893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1000"/>
                            </p:stCondLst>
                            <p:childTnLst>
                              <p:par>
                                <p:cTn id="11" presetID="1" presetClass="entr" presetSubtype="0" fill="hold" grpId="0" nodeType="afterEffect">
                                  <p:stCondLst>
                                    <p:cond delay="250"/>
                                  </p:stCondLst>
                                  <p:iterate type="lt">
                                    <p:tmAbs val="100"/>
                                  </p:iterate>
                                  <p:childTnLst>
                                    <p:set>
                                      <p:cBhvr>
                                        <p:cTn id="12" dur="1" fill="hold">
                                          <p:stCondLst>
                                            <p:cond delay="499"/>
                                          </p:stCondLst>
                                        </p:cTn>
                                        <p:tgtEl>
                                          <p:spTgt spid="4">
                                            <p:txEl>
                                              <p:pRg st="0" end="0"/>
                                            </p:txEl>
                                          </p:spTgt>
                                        </p:tgtEl>
                                        <p:attrNameLst>
                                          <p:attrName>style.visibility</p:attrName>
                                        </p:attrNameLst>
                                      </p:cBhvr>
                                      <p:to>
                                        <p:strVal val="visible"/>
                                      </p:to>
                                    </p:set>
                                  </p:childTnLst>
                                </p:cTn>
                              </p:par>
                            </p:childTnLst>
                          </p:cTn>
                        </p:par>
                        <p:par>
                          <p:cTn id="13" fill="hold">
                            <p:stCondLst>
                              <p:cond delay="4250"/>
                            </p:stCondLst>
                            <p:childTnLst>
                              <p:par>
                                <p:cTn id="14" presetID="53" presetClass="entr" presetSubtype="16" fill="hold" grpId="0" nodeType="afterEffect">
                                  <p:stCondLst>
                                    <p:cond delay="25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childTnLst>
                          </p:cTn>
                        </p:par>
                        <p:par>
                          <p:cTn id="19" fill="hold">
                            <p:stCondLst>
                              <p:cond delay="5000"/>
                            </p:stCondLst>
                            <p:childTnLst>
                              <p:par>
                                <p:cTn id="20" presetID="42" presetClass="entr" presetSubtype="0" fill="hold" grpId="0" nodeType="afterEffect">
                                  <p:stCondLst>
                                    <p:cond delay="25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5750"/>
                            </p:stCondLst>
                            <p:childTnLst>
                              <p:par>
                                <p:cTn id="26" presetID="53" presetClass="entr" presetSubtype="16" fill="hold" nodeType="afterEffect">
                                  <p:stCondLst>
                                    <p:cond delay="100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par>
                          <p:cTn id="31" fill="hold">
                            <p:stCondLst>
                              <p:cond delay="7250"/>
                            </p:stCondLst>
                            <p:childTnLst>
                              <p:par>
                                <p:cTn id="32" presetID="1" presetClass="entr" presetSubtype="0" fill="hold" grpId="0" nodeType="afterEffect">
                                  <p:stCondLst>
                                    <p:cond delay="0"/>
                                  </p:stCondLst>
                                  <p:iterate type="lt">
                                    <p:tmAbs val="100"/>
                                  </p:iterate>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9551"/>
                            </p:stCondLst>
                            <p:childTnLst>
                              <p:par>
                                <p:cTn id="35" presetID="53" presetClass="entr" presetSubtype="16" fill="hold" nodeType="afterEffect">
                                  <p:stCondLst>
                                    <p:cond delay="25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childTnLst>
                          </p:cTn>
                        </p:par>
                        <p:par>
                          <p:cTn id="40" fill="hold">
                            <p:stCondLst>
                              <p:cond delay="10301"/>
                            </p:stCondLst>
                            <p:childTnLst>
                              <p:par>
                                <p:cTn id="41" presetID="1" presetClass="entr" presetSubtype="0" fill="hold" grpId="0" nodeType="afterEffect">
                                  <p:stCondLst>
                                    <p:cond delay="0"/>
                                  </p:stCondLst>
                                  <p:iterate type="lt">
                                    <p:tmAbs val="100"/>
                                  </p:iterate>
                                  <p:childTnLst>
                                    <p:set>
                                      <p:cBhvr>
                                        <p:cTn id="42" dur="1" fill="hold">
                                          <p:stCondLst>
                                            <p:cond delay="0"/>
                                          </p:stCondLst>
                                        </p:cTn>
                                        <p:tgtEl>
                                          <p:spTgt spid="23"/>
                                        </p:tgtEl>
                                        <p:attrNameLst>
                                          <p:attrName>style.visibility</p:attrName>
                                        </p:attrNameLst>
                                      </p:cBhvr>
                                      <p:to>
                                        <p:strVal val="visible"/>
                                      </p:to>
                                    </p:set>
                                  </p:childTnLst>
                                </p:cTn>
                              </p:par>
                            </p:childTnLst>
                          </p:cTn>
                        </p:par>
                        <p:par>
                          <p:cTn id="43" fill="hold">
                            <p:stCondLst>
                              <p:cond delay="13002"/>
                            </p:stCondLst>
                            <p:childTnLst>
                              <p:par>
                                <p:cTn id="44" presetID="53" presetClass="entr" presetSubtype="16" fill="hold" nodeType="afterEffect">
                                  <p:stCondLst>
                                    <p:cond delay="25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fltVal val="0"/>
                                          </p:val>
                                        </p:tav>
                                        <p:tav tm="100000">
                                          <p:val>
                                            <p:strVal val="#ppt_h"/>
                                          </p:val>
                                        </p:tav>
                                      </p:tavLst>
                                    </p:anim>
                                    <p:animEffect transition="in" filter="fade">
                                      <p:cBhvr>
                                        <p:cTn id="48" dur="500"/>
                                        <p:tgtEl>
                                          <p:spTgt spid="9"/>
                                        </p:tgtEl>
                                      </p:cBhvr>
                                    </p:animEffect>
                                  </p:childTnLst>
                                </p:cTn>
                              </p:par>
                            </p:childTnLst>
                          </p:cTn>
                        </p:par>
                        <p:par>
                          <p:cTn id="49" fill="hold">
                            <p:stCondLst>
                              <p:cond delay="13752"/>
                            </p:stCondLst>
                            <p:childTnLst>
                              <p:par>
                                <p:cTn id="50" presetID="1" presetClass="entr" presetSubtype="0" fill="hold" grpId="0" nodeType="afterEffect">
                                  <p:stCondLst>
                                    <p:cond delay="0"/>
                                  </p:stCondLst>
                                  <p:iterate type="lt">
                                    <p:tmAbs val="100"/>
                                  </p:iterate>
                                  <p:childTnLst>
                                    <p:set>
                                      <p:cBhvr>
                                        <p:cTn id="51" dur="1" fill="hold">
                                          <p:stCondLst>
                                            <p:cond delay="0"/>
                                          </p:stCondLst>
                                        </p:cTn>
                                        <p:tgtEl>
                                          <p:spTgt spid="22"/>
                                        </p:tgtEl>
                                        <p:attrNameLst>
                                          <p:attrName>style.visibility</p:attrName>
                                        </p:attrNameLst>
                                      </p:cBhvr>
                                      <p:to>
                                        <p:strVal val="visible"/>
                                      </p:to>
                                    </p:set>
                                  </p:childTnLst>
                                </p:cTn>
                              </p:par>
                            </p:childTnLst>
                          </p:cTn>
                        </p:par>
                        <p:par>
                          <p:cTn id="52" fill="hold">
                            <p:stCondLst>
                              <p:cond delay="16253"/>
                            </p:stCondLst>
                            <p:childTnLst>
                              <p:par>
                                <p:cTn id="53" presetID="53" presetClass="entr" presetSubtype="16" fill="hold" nodeType="afterEffect">
                                  <p:stCondLst>
                                    <p:cond delay="25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childTnLst>
                          </p:cTn>
                        </p:par>
                        <p:par>
                          <p:cTn id="58" fill="hold">
                            <p:stCondLst>
                              <p:cond delay="17003"/>
                            </p:stCondLst>
                            <p:childTnLst>
                              <p:par>
                                <p:cTn id="59" presetID="1" presetClass="entr" presetSubtype="0" fill="hold" grpId="0" nodeType="afterEffect">
                                  <p:stCondLst>
                                    <p:cond delay="0"/>
                                  </p:stCondLst>
                                  <p:iterate type="lt">
                                    <p:tmAbs val="100"/>
                                  </p:iterate>
                                  <p:childTnLst>
                                    <p:set>
                                      <p:cBhvr>
                                        <p:cTn id="60" dur="1" fill="hold">
                                          <p:stCondLst>
                                            <p:cond delay="0"/>
                                          </p:stCondLst>
                                        </p:cTn>
                                        <p:tgtEl>
                                          <p:spTgt spid="26"/>
                                        </p:tgtEl>
                                        <p:attrNameLst>
                                          <p:attrName>style.visibility</p:attrName>
                                        </p:attrNameLst>
                                      </p:cBhvr>
                                      <p:to>
                                        <p:strVal val="visible"/>
                                      </p:to>
                                    </p:set>
                                  </p:childTnLst>
                                </p:cTn>
                              </p:par>
                            </p:childTnLst>
                          </p:cTn>
                        </p:par>
                        <p:par>
                          <p:cTn id="61" fill="hold">
                            <p:stCondLst>
                              <p:cond delay="19704"/>
                            </p:stCondLst>
                            <p:childTnLst>
                              <p:par>
                                <p:cTn id="62" presetID="53" presetClass="entr" presetSubtype="16" fill="hold" nodeType="afterEffect">
                                  <p:stCondLst>
                                    <p:cond delay="250"/>
                                  </p:stCondLst>
                                  <p:childTnLst>
                                    <p:set>
                                      <p:cBhvr>
                                        <p:cTn id="63" dur="1" fill="hold">
                                          <p:stCondLst>
                                            <p:cond delay="0"/>
                                          </p:stCondLst>
                                        </p:cTn>
                                        <p:tgtEl>
                                          <p:spTgt spid="17"/>
                                        </p:tgtEl>
                                        <p:attrNameLst>
                                          <p:attrName>style.visibility</p:attrName>
                                        </p:attrNameLst>
                                      </p:cBhvr>
                                      <p:to>
                                        <p:strVal val="visible"/>
                                      </p:to>
                                    </p:set>
                                    <p:anim calcmode="lin" valueType="num">
                                      <p:cBhvr>
                                        <p:cTn id="64" dur="500" fill="hold"/>
                                        <p:tgtEl>
                                          <p:spTgt spid="17"/>
                                        </p:tgtEl>
                                        <p:attrNameLst>
                                          <p:attrName>ppt_w</p:attrName>
                                        </p:attrNameLst>
                                      </p:cBhvr>
                                      <p:tavLst>
                                        <p:tav tm="0">
                                          <p:val>
                                            <p:fltVal val="0"/>
                                          </p:val>
                                        </p:tav>
                                        <p:tav tm="100000">
                                          <p:val>
                                            <p:strVal val="#ppt_w"/>
                                          </p:val>
                                        </p:tav>
                                      </p:tavLst>
                                    </p:anim>
                                    <p:anim calcmode="lin" valueType="num">
                                      <p:cBhvr>
                                        <p:cTn id="65" dur="500" fill="hold"/>
                                        <p:tgtEl>
                                          <p:spTgt spid="17"/>
                                        </p:tgtEl>
                                        <p:attrNameLst>
                                          <p:attrName>ppt_h</p:attrName>
                                        </p:attrNameLst>
                                      </p:cBhvr>
                                      <p:tavLst>
                                        <p:tav tm="0">
                                          <p:val>
                                            <p:fltVal val="0"/>
                                          </p:val>
                                        </p:tav>
                                        <p:tav tm="100000">
                                          <p:val>
                                            <p:strVal val="#ppt_h"/>
                                          </p:val>
                                        </p:tav>
                                      </p:tavLst>
                                    </p:anim>
                                    <p:animEffect transition="in" filter="fade">
                                      <p:cBhvr>
                                        <p:cTn id="66" dur="500"/>
                                        <p:tgtEl>
                                          <p:spTgt spid="17"/>
                                        </p:tgtEl>
                                      </p:cBhvr>
                                    </p:animEffect>
                                  </p:childTnLst>
                                </p:cTn>
                              </p:par>
                            </p:childTnLst>
                          </p:cTn>
                        </p:par>
                        <p:par>
                          <p:cTn id="67" fill="hold">
                            <p:stCondLst>
                              <p:cond delay="20454"/>
                            </p:stCondLst>
                            <p:childTnLst>
                              <p:par>
                                <p:cTn id="68" presetID="1" presetClass="entr" presetSubtype="0" fill="hold" grpId="0" nodeType="afterEffect">
                                  <p:stCondLst>
                                    <p:cond delay="0"/>
                                  </p:stCondLst>
                                  <p:iterate type="lt">
                                    <p:tmAbs val="100"/>
                                  </p:iterate>
                                  <p:childTnLst>
                                    <p:set>
                                      <p:cBhvr>
                                        <p:cTn id="69" dur="1" fill="hold">
                                          <p:stCondLst>
                                            <p:cond delay="0"/>
                                          </p:stCondLst>
                                        </p:cTn>
                                        <p:tgtEl>
                                          <p:spTgt spid="25"/>
                                        </p:tgtEl>
                                        <p:attrNameLst>
                                          <p:attrName>style.visibility</p:attrName>
                                        </p:attrNameLst>
                                      </p:cBhvr>
                                      <p:to>
                                        <p:strVal val="visible"/>
                                      </p:to>
                                    </p:set>
                                  </p:childTnLst>
                                </p:cTn>
                              </p:par>
                            </p:childTnLst>
                          </p:cTn>
                        </p:par>
                        <p:par>
                          <p:cTn id="70" fill="hold">
                            <p:stCondLst>
                              <p:cond delay="22255"/>
                            </p:stCondLst>
                            <p:childTnLst>
                              <p:par>
                                <p:cTn id="71" presetID="53" presetClass="entr" presetSubtype="16" fill="hold" nodeType="afterEffect">
                                  <p:stCondLst>
                                    <p:cond delay="250"/>
                                  </p:stCondLst>
                                  <p:childTnLst>
                                    <p:set>
                                      <p:cBhvr>
                                        <p:cTn id="72" dur="1" fill="hold">
                                          <p:stCondLst>
                                            <p:cond delay="0"/>
                                          </p:stCondLst>
                                        </p:cTn>
                                        <p:tgtEl>
                                          <p:spTgt spid="10"/>
                                        </p:tgtEl>
                                        <p:attrNameLst>
                                          <p:attrName>style.visibility</p:attrName>
                                        </p:attrNameLst>
                                      </p:cBhvr>
                                      <p:to>
                                        <p:strVal val="visible"/>
                                      </p:to>
                                    </p:set>
                                    <p:anim calcmode="lin" valueType="num">
                                      <p:cBhvr>
                                        <p:cTn id="73" dur="500" fill="hold"/>
                                        <p:tgtEl>
                                          <p:spTgt spid="10"/>
                                        </p:tgtEl>
                                        <p:attrNameLst>
                                          <p:attrName>ppt_w</p:attrName>
                                        </p:attrNameLst>
                                      </p:cBhvr>
                                      <p:tavLst>
                                        <p:tav tm="0">
                                          <p:val>
                                            <p:fltVal val="0"/>
                                          </p:val>
                                        </p:tav>
                                        <p:tav tm="100000">
                                          <p:val>
                                            <p:strVal val="#ppt_w"/>
                                          </p:val>
                                        </p:tav>
                                      </p:tavLst>
                                    </p:anim>
                                    <p:anim calcmode="lin" valueType="num">
                                      <p:cBhvr>
                                        <p:cTn id="74" dur="500" fill="hold"/>
                                        <p:tgtEl>
                                          <p:spTgt spid="10"/>
                                        </p:tgtEl>
                                        <p:attrNameLst>
                                          <p:attrName>ppt_h</p:attrName>
                                        </p:attrNameLst>
                                      </p:cBhvr>
                                      <p:tavLst>
                                        <p:tav tm="0">
                                          <p:val>
                                            <p:fltVal val="0"/>
                                          </p:val>
                                        </p:tav>
                                        <p:tav tm="100000">
                                          <p:val>
                                            <p:strVal val="#ppt_h"/>
                                          </p:val>
                                        </p:tav>
                                      </p:tavLst>
                                    </p:anim>
                                    <p:animEffect transition="in" filter="fade">
                                      <p:cBhvr>
                                        <p:cTn id="75" dur="500"/>
                                        <p:tgtEl>
                                          <p:spTgt spid="10"/>
                                        </p:tgtEl>
                                      </p:cBhvr>
                                    </p:animEffect>
                                  </p:childTnLst>
                                </p:cTn>
                              </p:par>
                            </p:childTnLst>
                          </p:cTn>
                        </p:par>
                        <p:par>
                          <p:cTn id="76" fill="hold">
                            <p:stCondLst>
                              <p:cond delay="23005"/>
                            </p:stCondLst>
                            <p:childTnLst>
                              <p:par>
                                <p:cTn id="77" presetID="1" presetClass="entr" presetSubtype="0" fill="hold" grpId="0" nodeType="afterEffect">
                                  <p:stCondLst>
                                    <p:cond delay="0"/>
                                  </p:stCondLst>
                                  <p:iterate type="lt">
                                    <p:tmAbs val="100"/>
                                  </p:iterate>
                                  <p:childTnLst>
                                    <p:set>
                                      <p:cBhvr>
                                        <p:cTn id="7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1" grpId="0"/>
      <p:bldP spid="22" grpId="0"/>
      <p:bldP spid="23" grpId="0"/>
      <p:bldP spid="24" grpId="0"/>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81234" y="4100511"/>
            <a:ext cx="2415060" cy="1707084"/>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1887737" y="535211"/>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Coating &amp; Repairing Compounds</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7316" y="1596658"/>
            <a:ext cx="2088915" cy="1744091"/>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84118" y="1047388"/>
            <a:ext cx="9337763" cy="369332"/>
          </a:xfrm>
          <a:prstGeom prst="rect">
            <a:avLst/>
          </a:prstGeom>
          <a:noFill/>
        </p:spPr>
        <p:txBody>
          <a:bodyPr wrap="square" rtlCol="0">
            <a:spAutoFit/>
          </a:bodyPr>
          <a:lstStyle/>
          <a:p>
            <a:r>
              <a:rPr lang="en-IN" dirty="0"/>
              <a:t>Some salient coating &amp; repairing compounds jobs :</a:t>
            </a:r>
            <a:endParaRPr lang="en-IN"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75545" y="1547861"/>
            <a:ext cx="2450165" cy="1731897"/>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75545" y="4100511"/>
            <a:ext cx="2435558" cy="1721572"/>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94898" y="4065196"/>
            <a:ext cx="2070226" cy="1728504"/>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367109" y="1523475"/>
            <a:ext cx="2529186" cy="1787754"/>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430459" y="3333620"/>
            <a:ext cx="2622628" cy="646331"/>
          </a:xfrm>
          <a:prstGeom prst="rect">
            <a:avLst/>
          </a:prstGeom>
          <a:noFill/>
        </p:spPr>
        <p:txBody>
          <a:bodyPr wrap="square" rtlCol="0">
            <a:spAutoFit/>
          </a:bodyPr>
          <a:lstStyle/>
          <a:p>
            <a:pPr algn="ctr"/>
            <a:r>
              <a:rPr lang="en-US" dirty="0">
                <a:latin typeface="Cascadia Code" panose="020B0609020000020004" pitchFamily="49" charset="0"/>
                <a:ea typeface="Cascadia Code" panose="020B0609020000020004" pitchFamily="49" charset="0"/>
                <a:cs typeface="Cascadia Code" panose="020B0609020000020004" pitchFamily="49" charset="0"/>
              </a:rPr>
              <a:t>Hopper Ceramic Lining</a:t>
            </a:r>
            <a:endParaRPr lang="en-IN" dirty="0">
              <a:latin typeface="Cascadia Code" panose="020B0609020000020004" pitchFamily="49" charset="0"/>
              <a:ea typeface="Cascadia Code" panose="020B0609020000020004" pitchFamily="49" charset="0"/>
              <a:cs typeface="Cascadia Code" panose="020B0609020000020004" pitchFamily="49" charset="0"/>
            </a:endParaRP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537193" y="3355964"/>
            <a:ext cx="2926867"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Floor Coating</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DIFF FLOOR</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2737299" y="3341622"/>
            <a:ext cx="3981004"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Acid Storage area </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bund lining DIFFGUARD</a:t>
            </a:r>
          </a:p>
        </p:txBody>
      </p:sp>
      <p:sp>
        <p:nvSpPr>
          <p:cNvPr id="24" name="TextBox 23">
            <a:extLst>
              <a:ext uri="{FF2B5EF4-FFF2-40B4-BE49-F238E27FC236}">
                <a16:creationId xmlns:a16="http://schemas.microsoft.com/office/drawing/2014/main" id="{D2CB4FD5-0346-0321-807E-189CD7603A86}"/>
              </a:ext>
            </a:extLst>
          </p:cNvPr>
          <p:cNvSpPr txBox="1"/>
          <p:nvPr/>
        </p:nvSpPr>
        <p:spPr>
          <a:xfrm flipH="1">
            <a:off x="6250193" y="5822084"/>
            <a:ext cx="3526630"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Insulation Coating</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 DIFF INSULATE</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471748" y="5818683"/>
            <a:ext cx="2458635"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Floor Coating </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DIFF FLOOR</a:t>
            </a:r>
          </a:p>
        </p:txBody>
      </p:sp>
      <p:sp>
        <p:nvSpPr>
          <p:cNvPr id="2" name="TextBox 1">
            <a:extLst>
              <a:ext uri="{FF2B5EF4-FFF2-40B4-BE49-F238E27FC236}">
                <a16:creationId xmlns:a16="http://schemas.microsoft.com/office/drawing/2014/main" id="{A1C40031-854B-7E09-BD3B-9034E649D581}"/>
              </a:ext>
            </a:extLst>
          </p:cNvPr>
          <p:cNvSpPr txBox="1"/>
          <p:nvPr/>
        </p:nvSpPr>
        <p:spPr>
          <a:xfrm flipH="1">
            <a:off x="2964486" y="5803561"/>
            <a:ext cx="3526630"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Insulation Coating </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DIFF INSULATE</a:t>
            </a:r>
          </a:p>
        </p:txBody>
      </p:sp>
      <p:pic>
        <p:nvPicPr>
          <p:cNvPr id="8" name="Picture 7">
            <a:extLst>
              <a:ext uri="{FF2B5EF4-FFF2-40B4-BE49-F238E27FC236}">
                <a16:creationId xmlns:a16="http://schemas.microsoft.com/office/drawing/2014/main" id="{02F467E2-9A03-CDB0-7655-ECA1BF276F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827" y="529735"/>
            <a:ext cx="1670910" cy="383436"/>
          </a:xfrm>
          <a:prstGeom prst="rect">
            <a:avLst/>
          </a:prstGeom>
        </p:spPr>
      </p:pic>
    </p:spTree>
    <p:extLst>
      <p:ext uri="{BB962C8B-B14F-4D97-AF65-F5344CB8AC3E}">
        <p14:creationId xmlns:p14="http://schemas.microsoft.com/office/powerpoint/2010/main" val="26631060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1" presetClass="entr" presetSubtype="0" fill="hold" grpId="0" nodeType="afterEffect">
                                  <p:stCondLst>
                                    <p:cond delay="250"/>
                                  </p:stCondLst>
                                  <p:iterate type="lt">
                                    <p:tmAbs val="100"/>
                                  </p:iterate>
                                  <p:childTnLst>
                                    <p:set>
                                      <p:cBhvr>
                                        <p:cTn id="12" dur="1" fill="hold">
                                          <p:stCondLst>
                                            <p:cond delay="499"/>
                                          </p:stCondLst>
                                        </p:cTn>
                                        <p:tgtEl>
                                          <p:spTgt spid="4">
                                            <p:txEl>
                                              <p:pRg st="0" end="0"/>
                                            </p:txEl>
                                          </p:spTgt>
                                        </p:tgtEl>
                                        <p:attrNameLst>
                                          <p:attrName>style.visibility</p:attrName>
                                        </p:attrNameLst>
                                      </p:cBhvr>
                                      <p:to>
                                        <p:strVal val="visible"/>
                                      </p:to>
                                    </p:set>
                                  </p:childTnLst>
                                </p:cTn>
                              </p:par>
                            </p:childTnLst>
                          </p:cTn>
                        </p:par>
                        <p:par>
                          <p:cTn id="13" fill="hold">
                            <p:stCondLst>
                              <p:cond delay="3750"/>
                            </p:stCondLst>
                            <p:childTnLst>
                              <p:par>
                                <p:cTn id="14" presetID="53" presetClass="entr" presetSubtype="16" fill="hold" grpId="0" nodeType="afterEffect">
                                  <p:stCondLst>
                                    <p:cond delay="25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childTnLst>
                          </p:cTn>
                        </p:par>
                        <p:par>
                          <p:cTn id="19" fill="hold">
                            <p:stCondLst>
                              <p:cond delay="4500"/>
                            </p:stCondLst>
                            <p:childTnLst>
                              <p:par>
                                <p:cTn id="20" presetID="42" presetClass="entr" presetSubtype="0" fill="hold" grpId="0" nodeType="afterEffect">
                                  <p:stCondLst>
                                    <p:cond delay="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6000"/>
                            </p:stCondLst>
                            <p:childTnLst>
                              <p:par>
                                <p:cTn id="26" presetID="53" presetClass="entr" presetSubtype="16" fill="hold" nodeType="afterEffect">
                                  <p:stCondLst>
                                    <p:cond delay="100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par>
                          <p:cTn id="31" fill="hold">
                            <p:stCondLst>
                              <p:cond delay="7500"/>
                            </p:stCondLst>
                            <p:childTnLst>
                              <p:par>
                                <p:cTn id="32" presetID="1" presetClass="entr" presetSubtype="0" fill="hold" grpId="0" nodeType="afterEffect">
                                  <p:stCondLst>
                                    <p:cond delay="0"/>
                                  </p:stCondLst>
                                  <p:iterate type="lt">
                                    <p:tmAbs val="100"/>
                                  </p:iterate>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9301"/>
                            </p:stCondLst>
                            <p:childTnLst>
                              <p:par>
                                <p:cTn id="35" presetID="53" presetClass="entr" presetSubtype="16" fill="hold" nodeType="afterEffect">
                                  <p:stCondLst>
                                    <p:cond delay="25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childTnLst>
                          </p:cTn>
                        </p:par>
                        <p:par>
                          <p:cTn id="40" fill="hold">
                            <p:stCondLst>
                              <p:cond delay="10051"/>
                            </p:stCondLst>
                            <p:childTnLst>
                              <p:par>
                                <p:cTn id="41" presetID="1" presetClass="entr" presetSubtype="0" fill="hold" grpId="0" nodeType="afterEffect">
                                  <p:stCondLst>
                                    <p:cond delay="0"/>
                                  </p:stCondLst>
                                  <p:iterate type="lt">
                                    <p:tmAbs val="100"/>
                                  </p:iterate>
                                  <p:childTnLst>
                                    <p:set>
                                      <p:cBhvr>
                                        <p:cTn id="42" dur="1" fill="hold">
                                          <p:stCondLst>
                                            <p:cond delay="0"/>
                                          </p:stCondLst>
                                        </p:cTn>
                                        <p:tgtEl>
                                          <p:spTgt spid="23"/>
                                        </p:tgtEl>
                                        <p:attrNameLst>
                                          <p:attrName>style.visibility</p:attrName>
                                        </p:attrNameLst>
                                      </p:cBhvr>
                                      <p:to>
                                        <p:strVal val="visible"/>
                                      </p:to>
                                    </p:set>
                                  </p:childTnLst>
                                </p:cTn>
                              </p:par>
                            </p:childTnLst>
                          </p:cTn>
                        </p:par>
                        <p:par>
                          <p:cTn id="43" fill="hold">
                            <p:stCondLst>
                              <p:cond delay="13352"/>
                            </p:stCondLst>
                            <p:childTnLst>
                              <p:par>
                                <p:cTn id="44" presetID="53" presetClass="entr" presetSubtype="16" fill="hold" nodeType="afterEffect">
                                  <p:stCondLst>
                                    <p:cond delay="25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fltVal val="0"/>
                                          </p:val>
                                        </p:tav>
                                        <p:tav tm="100000">
                                          <p:val>
                                            <p:strVal val="#ppt_h"/>
                                          </p:val>
                                        </p:tav>
                                      </p:tavLst>
                                    </p:anim>
                                    <p:animEffect transition="in" filter="fade">
                                      <p:cBhvr>
                                        <p:cTn id="48" dur="500"/>
                                        <p:tgtEl>
                                          <p:spTgt spid="9"/>
                                        </p:tgtEl>
                                      </p:cBhvr>
                                    </p:animEffect>
                                  </p:childTnLst>
                                </p:cTn>
                              </p:par>
                            </p:childTnLst>
                          </p:cTn>
                        </p:par>
                        <p:par>
                          <p:cTn id="49" fill="hold">
                            <p:stCondLst>
                              <p:cond delay="14102"/>
                            </p:stCondLst>
                            <p:childTnLst>
                              <p:par>
                                <p:cTn id="50" presetID="1" presetClass="entr" presetSubtype="0" fill="hold" grpId="0" nodeType="afterEffect">
                                  <p:stCondLst>
                                    <p:cond delay="0"/>
                                  </p:stCondLst>
                                  <p:iterate type="lt">
                                    <p:tmAbs val="100"/>
                                  </p:iterate>
                                  <p:childTnLst>
                                    <p:set>
                                      <p:cBhvr>
                                        <p:cTn id="51" dur="1" fill="hold">
                                          <p:stCondLst>
                                            <p:cond delay="0"/>
                                          </p:stCondLst>
                                        </p:cTn>
                                        <p:tgtEl>
                                          <p:spTgt spid="22"/>
                                        </p:tgtEl>
                                        <p:attrNameLst>
                                          <p:attrName>style.visibility</p:attrName>
                                        </p:attrNameLst>
                                      </p:cBhvr>
                                      <p:to>
                                        <p:strVal val="visible"/>
                                      </p:to>
                                    </p:set>
                                  </p:childTnLst>
                                </p:cTn>
                              </p:par>
                            </p:childTnLst>
                          </p:cTn>
                        </p:par>
                        <p:par>
                          <p:cTn id="52" fill="hold">
                            <p:stCondLst>
                              <p:cond delay="16103"/>
                            </p:stCondLst>
                            <p:childTnLst>
                              <p:par>
                                <p:cTn id="53" presetID="53" presetClass="entr" presetSubtype="16" fill="hold" nodeType="afterEffect">
                                  <p:stCondLst>
                                    <p:cond delay="25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childTnLst>
                          </p:cTn>
                        </p:par>
                        <p:par>
                          <p:cTn id="58" fill="hold">
                            <p:stCondLst>
                              <p:cond delay="16853"/>
                            </p:stCondLst>
                            <p:childTnLst>
                              <p:par>
                                <p:cTn id="59" presetID="1" presetClass="entr" presetSubtype="0" fill="hold" grpId="0" nodeType="afterEffect">
                                  <p:stCondLst>
                                    <p:cond delay="0"/>
                                  </p:stCondLst>
                                  <p:iterate type="lt">
                                    <p:tmAbs val="100"/>
                                  </p:iterate>
                                  <p:childTnLst>
                                    <p:set>
                                      <p:cBhvr>
                                        <p:cTn id="60" dur="1" fill="hold">
                                          <p:stCondLst>
                                            <p:cond delay="0"/>
                                          </p:stCondLst>
                                        </p:cTn>
                                        <p:tgtEl>
                                          <p:spTgt spid="26"/>
                                        </p:tgtEl>
                                        <p:attrNameLst>
                                          <p:attrName>style.visibility</p:attrName>
                                        </p:attrNameLst>
                                      </p:cBhvr>
                                      <p:to>
                                        <p:strVal val="visible"/>
                                      </p:to>
                                    </p:set>
                                  </p:childTnLst>
                                </p:cTn>
                              </p:par>
                            </p:childTnLst>
                          </p:cTn>
                        </p:par>
                        <p:par>
                          <p:cTn id="61" fill="hold">
                            <p:stCondLst>
                              <p:cond delay="18854"/>
                            </p:stCondLst>
                            <p:childTnLst>
                              <p:par>
                                <p:cTn id="62" presetID="53" presetClass="entr" presetSubtype="16" fill="hold" nodeType="afterEffect">
                                  <p:stCondLst>
                                    <p:cond delay="250"/>
                                  </p:stCondLst>
                                  <p:childTnLst>
                                    <p:set>
                                      <p:cBhvr>
                                        <p:cTn id="63" dur="1" fill="hold">
                                          <p:stCondLst>
                                            <p:cond delay="0"/>
                                          </p:stCondLst>
                                        </p:cTn>
                                        <p:tgtEl>
                                          <p:spTgt spid="17"/>
                                        </p:tgtEl>
                                        <p:attrNameLst>
                                          <p:attrName>style.visibility</p:attrName>
                                        </p:attrNameLst>
                                      </p:cBhvr>
                                      <p:to>
                                        <p:strVal val="visible"/>
                                      </p:to>
                                    </p:set>
                                    <p:anim calcmode="lin" valueType="num">
                                      <p:cBhvr>
                                        <p:cTn id="64" dur="500" fill="hold"/>
                                        <p:tgtEl>
                                          <p:spTgt spid="17"/>
                                        </p:tgtEl>
                                        <p:attrNameLst>
                                          <p:attrName>ppt_w</p:attrName>
                                        </p:attrNameLst>
                                      </p:cBhvr>
                                      <p:tavLst>
                                        <p:tav tm="0">
                                          <p:val>
                                            <p:fltVal val="0"/>
                                          </p:val>
                                        </p:tav>
                                        <p:tav tm="100000">
                                          <p:val>
                                            <p:strVal val="#ppt_w"/>
                                          </p:val>
                                        </p:tav>
                                      </p:tavLst>
                                    </p:anim>
                                    <p:anim calcmode="lin" valueType="num">
                                      <p:cBhvr>
                                        <p:cTn id="65" dur="500" fill="hold"/>
                                        <p:tgtEl>
                                          <p:spTgt spid="17"/>
                                        </p:tgtEl>
                                        <p:attrNameLst>
                                          <p:attrName>ppt_h</p:attrName>
                                        </p:attrNameLst>
                                      </p:cBhvr>
                                      <p:tavLst>
                                        <p:tav tm="0">
                                          <p:val>
                                            <p:fltVal val="0"/>
                                          </p:val>
                                        </p:tav>
                                        <p:tav tm="100000">
                                          <p:val>
                                            <p:strVal val="#ppt_h"/>
                                          </p:val>
                                        </p:tav>
                                      </p:tavLst>
                                    </p:anim>
                                    <p:animEffect transition="in" filter="fade">
                                      <p:cBhvr>
                                        <p:cTn id="66" dur="500"/>
                                        <p:tgtEl>
                                          <p:spTgt spid="17"/>
                                        </p:tgtEl>
                                      </p:cBhvr>
                                    </p:animEffect>
                                  </p:childTnLst>
                                </p:cTn>
                              </p:par>
                            </p:childTnLst>
                          </p:cTn>
                        </p:par>
                        <p:par>
                          <p:cTn id="67" fill="hold">
                            <p:stCondLst>
                              <p:cond delay="19604"/>
                            </p:stCondLst>
                            <p:childTnLst>
                              <p:par>
                                <p:cTn id="68" presetID="1" presetClass="entr" presetSubtype="0" fill="hold" grpId="0" nodeType="afterEffect">
                                  <p:stCondLst>
                                    <p:cond delay="0"/>
                                  </p:stCondLst>
                                  <p:iterate type="lt">
                                    <p:tmAbs val="100"/>
                                  </p:iterate>
                                  <p:childTnLst>
                                    <p:set>
                                      <p:cBhvr>
                                        <p:cTn id="69" dur="1" fill="hold">
                                          <p:stCondLst>
                                            <p:cond delay="0"/>
                                          </p:stCondLst>
                                        </p:cTn>
                                        <p:tgtEl>
                                          <p:spTgt spid="2"/>
                                        </p:tgtEl>
                                        <p:attrNameLst>
                                          <p:attrName>style.visibility</p:attrName>
                                        </p:attrNameLst>
                                      </p:cBhvr>
                                      <p:to>
                                        <p:strVal val="visible"/>
                                      </p:to>
                                    </p:set>
                                  </p:childTnLst>
                                </p:cTn>
                              </p:par>
                            </p:childTnLst>
                          </p:cTn>
                        </p:par>
                        <p:par>
                          <p:cTn id="70" fill="hold">
                            <p:stCondLst>
                              <p:cond delay="22405"/>
                            </p:stCondLst>
                            <p:childTnLst>
                              <p:par>
                                <p:cTn id="71" presetID="53" presetClass="entr" presetSubtype="16" fill="hold" nodeType="afterEffect">
                                  <p:stCondLst>
                                    <p:cond delay="250"/>
                                  </p:stCondLst>
                                  <p:childTnLst>
                                    <p:set>
                                      <p:cBhvr>
                                        <p:cTn id="72" dur="1" fill="hold">
                                          <p:stCondLst>
                                            <p:cond delay="0"/>
                                          </p:stCondLst>
                                        </p:cTn>
                                        <p:tgtEl>
                                          <p:spTgt spid="10"/>
                                        </p:tgtEl>
                                        <p:attrNameLst>
                                          <p:attrName>style.visibility</p:attrName>
                                        </p:attrNameLst>
                                      </p:cBhvr>
                                      <p:to>
                                        <p:strVal val="visible"/>
                                      </p:to>
                                    </p:set>
                                    <p:anim calcmode="lin" valueType="num">
                                      <p:cBhvr>
                                        <p:cTn id="73" dur="500" fill="hold"/>
                                        <p:tgtEl>
                                          <p:spTgt spid="10"/>
                                        </p:tgtEl>
                                        <p:attrNameLst>
                                          <p:attrName>ppt_w</p:attrName>
                                        </p:attrNameLst>
                                      </p:cBhvr>
                                      <p:tavLst>
                                        <p:tav tm="0">
                                          <p:val>
                                            <p:fltVal val="0"/>
                                          </p:val>
                                        </p:tav>
                                        <p:tav tm="100000">
                                          <p:val>
                                            <p:strVal val="#ppt_w"/>
                                          </p:val>
                                        </p:tav>
                                      </p:tavLst>
                                    </p:anim>
                                    <p:anim calcmode="lin" valueType="num">
                                      <p:cBhvr>
                                        <p:cTn id="74" dur="500" fill="hold"/>
                                        <p:tgtEl>
                                          <p:spTgt spid="10"/>
                                        </p:tgtEl>
                                        <p:attrNameLst>
                                          <p:attrName>ppt_h</p:attrName>
                                        </p:attrNameLst>
                                      </p:cBhvr>
                                      <p:tavLst>
                                        <p:tav tm="0">
                                          <p:val>
                                            <p:fltVal val="0"/>
                                          </p:val>
                                        </p:tav>
                                        <p:tav tm="100000">
                                          <p:val>
                                            <p:strVal val="#ppt_h"/>
                                          </p:val>
                                        </p:tav>
                                      </p:tavLst>
                                    </p:anim>
                                    <p:animEffect transition="in" filter="fade">
                                      <p:cBhvr>
                                        <p:cTn id="75" dur="500"/>
                                        <p:tgtEl>
                                          <p:spTgt spid="10"/>
                                        </p:tgtEl>
                                      </p:cBhvr>
                                    </p:animEffect>
                                  </p:childTnLst>
                                </p:cTn>
                              </p:par>
                            </p:childTnLst>
                          </p:cTn>
                        </p:par>
                        <p:par>
                          <p:cTn id="76" fill="hold">
                            <p:stCondLst>
                              <p:cond delay="23155"/>
                            </p:stCondLst>
                            <p:childTnLst>
                              <p:par>
                                <p:cTn id="77" presetID="1" presetClass="entr" presetSubtype="0" fill="hold" grpId="0" nodeType="afterEffect">
                                  <p:stCondLst>
                                    <p:cond delay="0"/>
                                  </p:stCondLst>
                                  <p:iterate type="lt">
                                    <p:tmAbs val="100"/>
                                  </p:iterate>
                                  <p:childTnLst>
                                    <p:set>
                                      <p:cBhvr>
                                        <p:cTn id="7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1" grpId="0"/>
      <p:bldP spid="22" grpId="0"/>
      <p:bldP spid="23" grpId="0"/>
      <p:bldP spid="24" grpId="0"/>
      <p:bldP spid="26"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81234" y="4100511"/>
            <a:ext cx="2415060" cy="1707084"/>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1944799" y="522414"/>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Coating &amp; Repairing Compounds</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9707" y="4046547"/>
            <a:ext cx="2511902" cy="1775536"/>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84118" y="1047388"/>
            <a:ext cx="9337763" cy="369332"/>
          </a:xfrm>
          <a:prstGeom prst="rect">
            <a:avLst/>
          </a:prstGeom>
          <a:noFill/>
        </p:spPr>
        <p:txBody>
          <a:bodyPr wrap="square" rtlCol="0">
            <a:spAutoFit/>
          </a:bodyPr>
          <a:lstStyle/>
          <a:p>
            <a:r>
              <a:rPr lang="en-IN" dirty="0"/>
              <a:t>Some salient coating &amp; repairing compounds jobs :</a:t>
            </a:r>
            <a:endParaRPr lang="en-IN"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75545" y="1547861"/>
            <a:ext cx="2450164" cy="1731897"/>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75545" y="4100511"/>
            <a:ext cx="2435557" cy="1721572"/>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603812" y="1586897"/>
            <a:ext cx="2292482" cy="1728504"/>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33984" y="1584269"/>
            <a:ext cx="1931140" cy="1787754"/>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249671" y="5822083"/>
            <a:ext cx="3008071" cy="646331"/>
          </a:xfrm>
          <a:prstGeom prst="rect">
            <a:avLst/>
          </a:prstGeom>
          <a:noFill/>
        </p:spPr>
        <p:txBody>
          <a:bodyPr wrap="square" rtlCol="0">
            <a:spAutoFit/>
          </a:bodyPr>
          <a:lstStyle/>
          <a:p>
            <a:pPr algn="ctr"/>
            <a:r>
              <a:rPr lang="en-US" dirty="0">
                <a:latin typeface="Cascadia Code" panose="020B0609020000020004" pitchFamily="49" charset="0"/>
                <a:ea typeface="Cascadia Code" panose="020B0609020000020004" pitchFamily="49" charset="0"/>
                <a:cs typeface="Cascadia Code" panose="020B0609020000020004" pitchFamily="49" charset="0"/>
              </a:rPr>
              <a:t>Pipe Internal Coating DIFFGLASS 1000</a:t>
            </a:r>
            <a:endParaRPr lang="en-IN" dirty="0">
              <a:latin typeface="Cascadia Code" panose="020B0609020000020004" pitchFamily="49" charset="0"/>
              <a:ea typeface="Cascadia Code" panose="020B0609020000020004" pitchFamily="49" charset="0"/>
              <a:cs typeface="Cascadia Code" panose="020B0609020000020004" pitchFamily="49" charset="0"/>
            </a:endParaRP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537193" y="3326351"/>
            <a:ext cx="2926867"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Machinery protection DIFFGLASS PRIME</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252924" y="3328870"/>
            <a:ext cx="3981004"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Bag House Coating </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DIFFGLASS XTREAM</a:t>
            </a:r>
          </a:p>
        </p:txBody>
      </p:sp>
      <p:sp>
        <p:nvSpPr>
          <p:cNvPr id="25" name="TextBox 24">
            <a:extLst>
              <a:ext uri="{FF2B5EF4-FFF2-40B4-BE49-F238E27FC236}">
                <a16:creationId xmlns:a16="http://schemas.microsoft.com/office/drawing/2014/main" id="{9A2C3591-C4D9-03BC-D1A5-AE494D53D0DA}"/>
              </a:ext>
            </a:extLst>
          </p:cNvPr>
          <p:cNvSpPr txBox="1"/>
          <p:nvPr/>
        </p:nvSpPr>
        <p:spPr>
          <a:xfrm flipH="1">
            <a:off x="2765124" y="5818683"/>
            <a:ext cx="4010421"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Pipeline &amp; Structural Coating DIFF TOP</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6430966" y="5832152"/>
            <a:ext cx="3173863"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Heavy Duty Shop Floor Coating DIFFLEX</a:t>
            </a:r>
          </a:p>
        </p:txBody>
      </p:sp>
      <p:sp>
        <p:nvSpPr>
          <p:cNvPr id="11" name="TextBox 10">
            <a:extLst>
              <a:ext uri="{FF2B5EF4-FFF2-40B4-BE49-F238E27FC236}">
                <a16:creationId xmlns:a16="http://schemas.microsoft.com/office/drawing/2014/main" id="{8C712010-D97F-9821-D64B-0A32994C0954}"/>
              </a:ext>
            </a:extLst>
          </p:cNvPr>
          <p:cNvSpPr txBox="1"/>
          <p:nvPr/>
        </p:nvSpPr>
        <p:spPr>
          <a:xfrm flipH="1">
            <a:off x="2763723" y="3347836"/>
            <a:ext cx="3981004"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Bag House Coating </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DIFFGLASS XTREAM</a:t>
            </a:r>
          </a:p>
        </p:txBody>
      </p:sp>
      <p:pic>
        <p:nvPicPr>
          <p:cNvPr id="7" name="Picture 6">
            <a:extLst>
              <a:ext uri="{FF2B5EF4-FFF2-40B4-BE49-F238E27FC236}">
                <a16:creationId xmlns:a16="http://schemas.microsoft.com/office/drawing/2014/main" id="{1450BB02-F07B-C7A5-C4CA-FFC2CA6C18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827" y="528369"/>
            <a:ext cx="1690266" cy="387878"/>
          </a:xfrm>
          <a:prstGeom prst="rect">
            <a:avLst/>
          </a:prstGeom>
        </p:spPr>
      </p:pic>
    </p:spTree>
    <p:extLst>
      <p:ext uri="{BB962C8B-B14F-4D97-AF65-F5344CB8AC3E}">
        <p14:creationId xmlns:p14="http://schemas.microsoft.com/office/powerpoint/2010/main" val="2652709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 presetClass="entr" presetSubtype="0" fill="hold" grpId="0" nodeType="afterEffect">
                                  <p:stCondLst>
                                    <p:cond delay="250"/>
                                  </p:stCondLst>
                                  <p:iterate type="lt">
                                    <p:tmAbs val="100"/>
                                  </p:iterate>
                                  <p:childTnLst>
                                    <p:set>
                                      <p:cBhvr>
                                        <p:cTn id="12" dur="1" fill="hold">
                                          <p:stCondLst>
                                            <p:cond delay="499"/>
                                          </p:stCondLst>
                                        </p:cTn>
                                        <p:tgtEl>
                                          <p:spTgt spid="4">
                                            <p:txEl>
                                              <p:pRg st="0" end="0"/>
                                            </p:txEl>
                                          </p:spTgt>
                                        </p:tgtEl>
                                        <p:attrNameLst>
                                          <p:attrName>style.visibility</p:attrName>
                                        </p:attrNameLst>
                                      </p:cBhvr>
                                      <p:to>
                                        <p:strVal val="visible"/>
                                      </p:to>
                                    </p:set>
                                  </p:childTnLst>
                                </p:cTn>
                              </p:par>
                            </p:childTnLst>
                          </p:cTn>
                        </p:par>
                        <p:par>
                          <p:cTn id="13" fill="hold">
                            <p:stCondLst>
                              <p:cond delay="3750"/>
                            </p:stCondLst>
                            <p:childTnLst>
                              <p:par>
                                <p:cTn id="14" presetID="53" presetClass="entr" presetSubtype="16" fill="hold" grpId="0" nodeType="afterEffect">
                                  <p:stCondLst>
                                    <p:cond delay="25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childTnLst>
                          </p:cTn>
                        </p:par>
                        <p:par>
                          <p:cTn id="19" fill="hold">
                            <p:stCondLst>
                              <p:cond delay="4500"/>
                            </p:stCondLst>
                            <p:childTnLst>
                              <p:par>
                                <p:cTn id="20" presetID="42" presetClass="entr" presetSubtype="0" fill="hold" grpId="0" nodeType="afterEffect">
                                  <p:stCondLst>
                                    <p:cond delay="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6000"/>
                            </p:stCondLst>
                            <p:childTnLst>
                              <p:par>
                                <p:cTn id="26" presetID="53" presetClass="entr" presetSubtype="16" fill="hold" nodeType="afterEffect">
                                  <p:stCondLst>
                                    <p:cond delay="100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par>
                          <p:cTn id="31" fill="hold">
                            <p:stCondLst>
                              <p:cond delay="7500"/>
                            </p:stCondLst>
                            <p:childTnLst>
                              <p:par>
                                <p:cTn id="32" presetID="1" presetClass="entr" presetSubtype="0" fill="hold" grpId="0" nodeType="afterEffect">
                                  <p:stCondLst>
                                    <p:cond delay="0"/>
                                  </p:stCondLst>
                                  <p:iterate type="lt">
                                    <p:tmAbs val="100"/>
                                  </p:iterate>
                                  <p:childTnLst>
                                    <p:set>
                                      <p:cBhvr>
                                        <p:cTn id="33" dur="1" fill="hold">
                                          <p:stCondLst>
                                            <p:cond delay="0"/>
                                          </p:stCondLst>
                                        </p:cTn>
                                        <p:tgtEl>
                                          <p:spTgt spid="23"/>
                                        </p:tgtEl>
                                        <p:attrNameLst>
                                          <p:attrName>style.visibility</p:attrName>
                                        </p:attrNameLst>
                                      </p:cBhvr>
                                      <p:to>
                                        <p:strVal val="visible"/>
                                      </p:to>
                                    </p:set>
                                  </p:childTnLst>
                                </p:cTn>
                              </p:par>
                            </p:childTnLst>
                          </p:cTn>
                        </p:par>
                        <p:par>
                          <p:cTn id="34" fill="hold">
                            <p:stCondLst>
                              <p:cond delay="10401"/>
                            </p:stCondLst>
                            <p:childTnLst>
                              <p:par>
                                <p:cTn id="35" presetID="53" presetClass="entr" presetSubtype="16" fill="hold" nodeType="afterEffect">
                                  <p:stCondLst>
                                    <p:cond delay="25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fltVal val="0"/>
                                          </p:val>
                                        </p:tav>
                                        <p:tav tm="100000">
                                          <p:val>
                                            <p:strVal val="#ppt_h"/>
                                          </p:val>
                                        </p:tav>
                                      </p:tavLst>
                                    </p:anim>
                                    <p:animEffect transition="in" filter="fade">
                                      <p:cBhvr>
                                        <p:cTn id="39" dur="500"/>
                                        <p:tgtEl>
                                          <p:spTgt spid="3"/>
                                        </p:tgtEl>
                                      </p:cBhvr>
                                    </p:animEffect>
                                  </p:childTnLst>
                                </p:cTn>
                              </p:par>
                            </p:childTnLst>
                          </p:cTn>
                        </p:par>
                        <p:par>
                          <p:cTn id="40" fill="hold">
                            <p:stCondLst>
                              <p:cond delay="11151"/>
                            </p:stCondLst>
                            <p:childTnLst>
                              <p:par>
                                <p:cTn id="41" presetID="1" presetClass="entr" presetSubtype="0" fill="hold" grpId="0" nodeType="afterEffect">
                                  <p:stCondLst>
                                    <p:cond delay="0"/>
                                  </p:stCondLst>
                                  <p:iterate type="lt">
                                    <p:tmAbs val="100"/>
                                  </p:iterate>
                                  <p:childTnLst>
                                    <p:set>
                                      <p:cBhvr>
                                        <p:cTn id="42" dur="1" fill="hold">
                                          <p:stCondLst>
                                            <p:cond delay="0"/>
                                          </p:stCondLst>
                                        </p:cTn>
                                        <p:tgtEl>
                                          <p:spTgt spid="11"/>
                                        </p:tgtEl>
                                        <p:attrNameLst>
                                          <p:attrName>style.visibility</p:attrName>
                                        </p:attrNameLst>
                                      </p:cBhvr>
                                      <p:to>
                                        <p:strVal val="visible"/>
                                      </p:to>
                                    </p:set>
                                  </p:childTnLst>
                                </p:cTn>
                              </p:par>
                            </p:childTnLst>
                          </p:cTn>
                        </p:par>
                        <p:par>
                          <p:cTn id="43" fill="hold">
                            <p:stCondLst>
                              <p:cond delay="14052"/>
                            </p:stCondLst>
                            <p:childTnLst>
                              <p:par>
                                <p:cTn id="44" presetID="53" presetClass="entr" presetSubtype="16" fill="hold" nodeType="afterEffect">
                                  <p:stCondLst>
                                    <p:cond delay="25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fltVal val="0"/>
                                          </p:val>
                                        </p:tav>
                                        <p:tav tm="100000">
                                          <p:val>
                                            <p:strVal val="#ppt_h"/>
                                          </p:val>
                                        </p:tav>
                                      </p:tavLst>
                                    </p:anim>
                                    <p:animEffect transition="in" filter="fade">
                                      <p:cBhvr>
                                        <p:cTn id="48" dur="500"/>
                                        <p:tgtEl>
                                          <p:spTgt spid="9"/>
                                        </p:tgtEl>
                                      </p:cBhvr>
                                    </p:animEffect>
                                  </p:childTnLst>
                                </p:cTn>
                              </p:par>
                            </p:childTnLst>
                          </p:cTn>
                        </p:par>
                        <p:par>
                          <p:cTn id="49" fill="hold">
                            <p:stCondLst>
                              <p:cond delay="14802"/>
                            </p:stCondLst>
                            <p:childTnLst>
                              <p:par>
                                <p:cTn id="50" presetID="1" presetClass="entr" presetSubtype="0" fill="hold" grpId="0" nodeType="afterEffect">
                                  <p:stCondLst>
                                    <p:cond delay="0"/>
                                  </p:stCondLst>
                                  <p:iterate type="lt">
                                    <p:tmAbs val="100"/>
                                  </p:iterate>
                                  <p:childTnLst>
                                    <p:set>
                                      <p:cBhvr>
                                        <p:cTn id="51" dur="1" fill="hold">
                                          <p:stCondLst>
                                            <p:cond delay="0"/>
                                          </p:stCondLst>
                                        </p:cTn>
                                        <p:tgtEl>
                                          <p:spTgt spid="22"/>
                                        </p:tgtEl>
                                        <p:attrNameLst>
                                          <p:attrName>style.visibility</p:attrName>
                                        </p:attrNameLst>
                                      </p:cBhvr>
                                      <p:to>
                                        <p:strVal val="visible"/>
                                      </p:to>
                                    </p:set>
                                  </p:childTnLst>
                                </p:cTn>
                              </p:par>
                            </p:childTnLst>
                          </p:cTn>
                        </p:par>
                        <p:par>
                          <p:cTn id="52" fill="hold">
                            <p:stCondLst>
                              <p:cond delay="18003"/>
                            </p:stCondLst>
                            <p:childTnLst>
                              <p:par>
                                <p:cTn id="53" presetID="53" presetClass="entr" presetSubtype="16" fill="hold" nodeType="afterEffect">
                                  <p:stCondLst>
                                    <p:cond delay="250"/>
                                  </p:stCondLst>
                                  <p:childTnLst>
                                    <p:set>
                                      <p:cBhvr>
                                        <p:cTn id="54" dur="1" fill="hold">
                                          <p:stCondLst>
                                            <p:cond delay="0"/>
                                          </p:stCondLst>
                                        </p:cTn>
                                        <p:tgtEl>
                                          <p:spTgt spid="5"/>
                                        </p:tgtEl>
                                        <p:attrNameLst>
                                          <p:attrName>style.visibility</p:attrName>
                                        </p:attrNameLst>
                                      </p:cBhvr>
                                      <p:to>
                                        <p:strVal val="visible"/>
                                      </p:to>
                                    </p:set>
                                    <p:anim calcmode="lin" valueType="num">
                                      <p:cBhvr>
                                        <p:cTn id="55" dur="500" fill="hold"/>
                                        <p:tgtEl>
                                          <p:spTgt spid="5"/>
                                        </p:tgtEl>
                                        <p:attrNameLst>
                                          <p:attrName>ppt_w</p:attrName>
                                        </p:attrNameLst>
                                      </p:cBhvr>
                                      <p:tavLst>
                                        <p:tav tm="0">
                                          <p:val>
                                            <p:fltVal val="0"/>
                                          </p:val>
                                        </p:tav>
                                        <p:tav tm="100000">
                                          <p:val>
                                            <p:strVal val="#ppt_w"/>
                                          </p:val>
                                        </p:tav>
                                      </p:tavLst>
                                    </p:anim>
                                    <p:anim calcmode="lin" valueType="num">
                                      <p:cBhvr>
                                        <p:cTn id="56" dur="500" fill="hold"/>
                                        <p:tgtEl>
                                          <p:spTgt spid="5"/>
                                        </p:tgtEl>
                                        <p:attrNameLst>
                                          <p:attrName>ppt_h</p:attrName>
                                        </p:attrNameLst>
                                      </p:cBhvr>
                                      <p:tavLst>
                                        <p:tav tm="0">
                                          <p:val>
                                            <p:fltVal val="0"/>
                                          </p:val>
                                        </p:tav>
                                        <p:tav tm="100000">
                                          <p:val>
                                            <p:strVal val="#ppt_h"/>
                                          </p:val>
                                        </p:tav>
                                      </p:tavLst>
                                    </p:anim>
                                    <p:animEffect transition="in" filter="fade">
                                      <p:cBhvr>
                                        <p:cTn id="57" dur="500"/>
                                        <p:tgtEl>
                                          <p:spTgt spid="5"/>
                                        </p:tgtEl>
                                      </p:cBhvr>
                                    </p:animEffect>
                                  </p:childTnLst>
                                </p:cTn>
                              </p:par>
                            </p:childTnLst>
                          </p:cTn>
                        </p:par>
                        <p:par>
                          <p:cTn id="58" fill="hold">
                            <p:stCondLst>
                              <p:cond delay="18753"/>
                            </p:stCondLst>
                            <p:childTnLst>
                              <p:par>
                                <p:cTn id="59" presetID="1" presetClass="entr" presetSubtype="0" fill="hold" grpId="0" nodeType="afterEffect">
                                  <p:stCondLst>
                                    <p:cond delay="0"/>
                                  </p:stCondLst>
                                  <p:iterate type="lt">
                                    <p:tmAbs val="100"/>
                                  </p:iterate>
                                  <p:childTnLst>
                                    <p:set>
                                      <p:cBhvr>
                                        <p:cTn id="60" dur="1" fill="hold">
                                          <p:stCondLst>
                                            <p:cond delay="0"/>
                                          </p:stCondLst>
                                        </p:cTn>
                                        <p:tgtEl>
                                          <p:spTgt spid="21"/>
                                        </p:tgtEl>
                                        <p:attrNameLst>
                                          <p:attrName>style.visibility</p:attrName>
                                        </p:attrNameLst>
                                      </p:cBhvr>
                                      <p:to>
                                        <p:strVal val="visible"/>
                                      </p:to>
                                    </p:set>
                                  </p:childTnLst>
                                </p:cTn>
                              </p:par>
                            </p:childTnLst>
                          </p:cTn>
                        </p:par>
                        <p:par>
                          <p:cTn id="61" fill="hold">
                            <p:stCondLst>
                              <p:cond delay="21854"/>
                            </p:stCondLst>
                            <p:childTnLst>
                              <p:par>
                                <p:cTn id="62" presetID="53" presetClass="entr" presetSubtype="16" fill="hold" nodeType="afterEffect">
                                  <p:stCondLst>
                                    <p:cond delay="250"/>
                                  </p:stCondLst>
                                  <p:childTnLst>
                                    <p:set>
                                      <p:cBhvr>
                                        <p:cTn id="63" dur="1" fill="hold">
                                          <p:stCondLst>
                                            <p:cond delay="0"/>
                                          </p:stCondLst>
                                        </p:cTn>
                                        <p:tgtEl>
                                          <p:spTgt spid="17"/>
                                        </p:tgtEl>
                                        <p:attrNameLst>
                                          <p:attrName>style.visibility</p:attrName>
                                        </p:attrNameLst>
                                      </p:cBhvr>
                                      <p:to>
                                        <p:strVal val="visible"/>
                                      </p:to>
                                    </p:set>
                                    <p:anim calcmode="lin" valueType="num">
                                      <p:cBhvr>
                                        <p:cTn id="64" dur="500" fill="hold"/>
                                        <p:tgtEl>
                                          <p:spTgt spid="17"/>
                                        </p:tgtEl>
                                        <p:attrNameLst>
                                          <p:attrName>ppt_w</p:attrName>
                                        </p:attrNameLst>
                                      </p:cBhvr>
                                      <p:tavLst>
                                        <p:tav tm="0">
                                          <p:val>
                                            <p:fltVal val="0"/>
                                          </p:val>
                                        </p:tav>
                                        <p:tav tm="100000">
                                          <p:val>
                                            <p:strVal val="#ppt_w"/>
                                          </p:val>
                                        </p:tav>
                                      </p:tavLst>
                                    </p:anim>
                                    <p:anim calcmode="lin" valueType="num">
                                      <p:cBhvr>
                                        <p:cTn id="65" dur="500" fill="hold"/>
                                        <p:tgtEl>
                                          <p:spTgt spid="17"/>
                                        </p:tgtEl>
                                        <p:attrNameLst>
                                          <p:attrName>ppt_h</p:attrName>
                                        </p:attrNameLst>
                                      </p:cBhvr>
                                      <p:tavLst>
                                        <p:tav tm="0">
                                          <p:val>
                                            <p:fltVal val="0"/>
                                          </p:val>
                                        </p:tav>
                                        <p:tav tm="100000">
                                          <p:val>
                                            <p:strVal val="#ppt_h"/>
                                          </p:val>
                                        </p:tav>
                                      </p:tavLst>
                                    </p:anim>
                                    <p:animEffect transition="in" filter="fade">
                                      <p:cBhvr>
                                        <p:cTn id="66" dur="500"/>
                                        <p:tgtEl>
                                          <p:spTgt spid="17"/>
                                        </p:tgtEl>
                                      </p:cBhvr>
                                    </p:animEffect>
                                  </p:childTnLst>
                                </p:cTn>
                              </p:par>
                            </p:childTnLst>
                          </p:cTn>
                        </p:par>
                        <p:par>
                          <p:cTn id="67" fill="hold">
                            <p:stCondLst>
                              <p:cond delay="22604"/>
                            </p:stCondLst>
                            <p:childTnLst>
                              <p:par>
                                <p:cTn id="68" presetID="1" presetClass="entr" presetSubtype="0" fill="hold" grpId="0" nodeType="afterEffect">
                                  <p:stCondLst>
                                    <p:cond delay="0"/>
                                  </p:stCondLst>
                                  <p:iterate type="lt">
                                    <p:tmAbs val="100"/>
                                  </p:iterate>
                                  <p:childTnLst>
                                    <p:set>
                                      <p:cBhvr>
                                        <p:cTn id="69" dur="1" fill="hold">
                                          <p:stCondLst>
                                            <p:cond delay="0"/>
                                          </p:stCondLst>
                                        </p:cTn>
                                        <p:tgtEl>
                                          <p:spTgt spid="25"/>
                                        </p:tgtEl>
                                        <p:attrNameLst>
                                          <p:attrName>style.visibility</p:attrName>
                                        </p:attrNameLst>
                                      </p:cBhvr>
                                      <p:to>
                                        <p:strVal val="visible"/>
                                      </p:to>
                                    </p:set>
                                  </p:childTnLst>
                                </p:cTn>
                              </p:par>
                            </p:childTnLst>
                          </p:cTn>
                        </p:par>
                        <p:par>
                          <p:cTn id="70" fill="hold">
                            <p:stCondLst>
                              <p:cond delay="25805"/>
                            </p:stCondLst>
                            <p:childTnLst>
                              <p:par>
                                <p:cTn id="71" presetID="53" presetClass="entr" presetSubtype="16" fill="hold" nodeType="afterEffect">
                                  <p:stCondLst>
                                    <p:cond delay="250"/>
                                  </p:stCondLst>
                                  <p:childTnLst>
                                    <p:set>
                                      <p:cBhvr>
                                        <p:cTn id="72" dur="1" fill="hold">
                                          <p:stCondLst>
                                            <p:cond delay="0"/>
                                          </p:stCondLst>
                                        </p:cTn>
                                        <p:tgtEl>
                                          <p:spTgt spid="10"/>
                                        </p:tgtEl>
                                        <p:attrNameLst>
                                          <p:attrName>style.visibility</p:attrName>
                                        </p:attrNameLst>
                                      </p:cBhvr>
                                      <p:to>
                                        <p:strVal val="visible"/>
                                      </p:to>
                                    </p:set>
                                    <p:anim calcmode="lin" valueType="num">
                                      <p:cBhvr>
                                        <p:cTn id="73" dur="500" fill="hold"/>
                                        <p:tgtEl>
                                          <p:spTgt spid="10"/>
                                        </p:tgtEl>
                                        <p:attrNameLst>
                                          <p:attrName>ppt_w</p:attrName>
                                        </p:attrNameLst>
                                      </p:cBhvr>
                                      <p:tavLst>
                                        <p:tav tm="0">
                                          <p:val>
                                            <p:fltVal val="0"/>
                                          </p:val>
                                        </p:tav>
                                        <p:tav tm="100000">
                                          <p:val>
                                            <p:strVal val="#ppt_w"/>
                                          </p:val>
                                        </p:tav>
                                      </p:tavLst>
                                    </p:anim>
                                    <p:anim calcmode="lin" valueType="num">
                                      <p:cBhvr>
                                        <p:cTn id="74" dur="500" fill="hold"/>
                                        <p:tgtEl>
                                          <p:spTgt spid="10"/>
                                        </p:tgtEl>
                                        <p:attrNameLst>
                                          <p:attrName>ppt_h</p:attrName>
                                        </p:attrNameLst>
                                      </p:cBhvr>
                                      <p:tavLst>
                                        <p:tav tm="0">
                                          <p:val>
                                            <p:fltVal val="0"/>
                                          </p:val>
                                        </p:tav>
                                        <p:tav tm="100000">
                                          <p:val>
                                            <p:strVal val="#ppt_h"/>
                                          </p:val>
                                        </p:tav>
                                      </p:tavLst>
                                    </p:anim>
                                    <p:animEffect transition="in" filter="fade">
                                      <p:cBhvr>
                                        <p:cTn id="75" dur="500"/>
                                        <p:tgtEl>
                                          <p:spTgt spid="10"/>
                                        </p:tgtEl>
                                      </p:cBhvr>
                                    </p:animEffect>
                                  </p:childTnLst>
                                </p:cTn>
                              </p:par>
                            </p:childTnLst>
                          </p:cTn>
                        </p:par>
                        <p:par>
                          <p:cTn id="76" fill="hold">
                            <p:stCondLst>
                              <p:cond delay="26555"/>
                            </p:stCondLst>
                            <p:childTnLst>
                              <p:par>
                                <p:cTn id="77" presetID="1" presetClass="entr" presetSubtype="0" fill="hold" grpId="0" nodeType="afterEffect">
                                  <p:stCondLst>
                                    <p:cond delay="0"/>
                                  </p:stCondLst>
                                  <p:iterate type="lt">
                                    <p:tmAbs val="100"/>
                                  </p:iterate>
                                  <p:childTnLst>
                                    <p:set>
                                      <p:cBhvr>
                                        <p:cTn id="7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1" grpId="0"/>
      <p:bldP spid="22" grpId="0"/>
      <p:bldP spid="23" grpId="0"/>
      <p:bldP spid="25" grpId="0"/>
      <p:bldP spid="26"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81234" y="4248354"/>
            <a:ext cx="2415060" cy="1411398"/>
          </a:xfrm>
          <a:prstGeom prst="rect">
            <a:avLst/>
          </a:prstGeom>
          <a:ln>
            <a:noFill/>
          </a:ln>
          <a:effectLst>
            <a:outerShdw blurRad="50800" dist="38100" dir="2700000" algn="tl" rotWithShape="0">
              <a:prstClr val="black">
                <a:alpha val="40000"/>
              </a:prstClr>
            </a:outerShdw>
            <a:softEdge rad="127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Welding &amp; Cutting </a:t>
            </a:r>
            <a:r>
              <a:rPr lang="en-US" sz="2400" dirty="0" err="1">
                <a:solidFill>
                  <a:srgbClr val="92D050"/>
                </a:solidFill>
                <a:latin typeface="Bahnschrift SemiBold Condensed" panose="020B0502040204020203" pitchFamily="34" charset="0"/>
              </a:rPr>
              <a:t>equipments</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9707" y="4256863"/>
            <a:ext cx="2511902" cy="1354904"/>
          </a:xfrm>
          <a:prstGeom prst="rect">
            <a:avLst/>
          </a:prstGeom>
          <a:ln>
            <a:noFill/>
          </a:ln>
          <a:effectLst>
            <a:outerShdw blurRad="50800" dist="38100" dir="2700000" algn="tl" rotWithShape="0">
              <a:prstClr val="black">
                <a:alpha val="40000"/>
              </a:prstClr>
            </a:outerShdw>
            <a:softEdge rad="12700"/>
          </a:effectLst>
        </p:spPr>
      </p:pic>
      <p:sp>
        <p:nvSpPr>
          <p:cNvPr id="6" name="TextBox 5">
            <a:extLst>
              <a:ext uri="{FF2B5EF4-FFF2-40B4-BE49-F238E27FC236}">
                <a16:creationId xmlns:a16="http://schemas.microsoft.com/office/drawing/2014/main" id="{CCF60C64-1A79-C310-CE61-B7DABE94E025}"/>
              </a:ext>
            </a:extLst>
          </p:cNvPr>
          <p:cNvSpPr txBox="1"/>
          <p:nvPr/>
        </p:nvSpPr>
        <p:spPr>
          <a:xfrm>
            <a:off x="284118" y="1047388"/>
            <a:ext cx="9337763" cy="369332"/>
          </a:xfrm>
          <a:prstGeom prst="rect">
            <a:avLst/>
          </a:prstGeom>
          <a:noFill/>
        </p:spPr>
        <p:txBody>
          <a:bodyPr wrap="square" rtlCol="0">
            <a:spAutoFit/>
          </a:bodyPr>
          <a:lstStyle/>
          <a:p>
            <a:r>
              <a:rPr lang="en-IN" dirty="0"/>
              <a:t>Some salient products:</a:t>
            </a:r>
            <a:endParaRPr lang="en-IN" i="1" dirty="0"/>
          </a:p>
        </p:txBody>
      </p:sp>
      <p:pic>
        <p:nvPicPr>
          <p:cNvPr id="9" name="Picture 8">
            <a:extLst>
              <a:ext uri="{FF2B5EF4-FFF2-40B4-BE49-F238E27FC236}">
                <a16:creationId xmlns:a16="http://schemas.microsoft.com/office/drawing/2014/main" id="{16C4F4FC-ED27-B95A-BF3B-3705199633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75545" y="1566651"/>
            <a:ext cx="2450164" cy="1694316"/>
          </a:xfrm>
          <a:prstGeom prst="rect">
            <a:avLst/>
          </a:prstGeom>
          <a:ln>
            <a:noFill/>
          </a:ln>
          <a:effectLst>
            <a:outerShdw blurRad="50800" dist="38100" dir="2700000" algn="tl" rotWithShape="0">
              <a:prstClr val="black">
                <a:alpha val="40000"/>
              </a:prstClr>
            </a:outerShdw>
            <a:softEdge rad="12700"/>
          </a:effectLst>
        </p:spPr>
      </p:pic>
      <p:pic>
        <p:nvPicPr>
          <p:cNvPr id="10" name="Picture 9">
            <a:extLst>
              <a:ext uri="{FF2B5EF4-FFF2-40B4-BE49-F238E27FC236}">
                <a16:creationId xmlns:a16="http://schemas.microsoft.com/office/drawing/2014/main" id="{C240A54D-E919-B229-A238-2424337FC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24010" y="4100511"/>
            <a:ext cx="2138628" cy="1721572"/>
          </a:xfrm>
          <a:prstGeom prst="rect">
            <a:avLst/>
          </a:prstGeom>
          <a:ln>
            <a:noFill/>
          </a:ln>
          <a:effectLst>
            <a:outerShdw blurRad="50800" dist="38100" dir="2700000" algn="tl" rotWithShape="0">
              <a:prstClr val="black">
                <a:alpha val="40000"/>
              </a:prstClr>
            </a:outerShdw>
            <a:softEdge rad="12700"/>
          </a:effectLst>
        </p:spPr>
      </p:pic>
      <p:pic>
        <p:nvPicPr>
          <p:cNvPr id="3" name="Picture 2">
            <a:extLst>
              <a:ext uri="{FF2B5EF4-FFF2-40B4-BE49-F238E27FC236}">
                <a16:creationId xmlns:a16="http://schemas.microsoft.com/office/drawing/2014/main" id="{67EAAAA4-9C8E-CF1A-152A-4AFA636E45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89435" y="1541950"/>
            <a:ext cx="2362787" cy="1823098"/>
          </a:xfrm>
          <a:prstGeom prst="rect">
            <a:avLst/>
          </a:prstGeom>
          <a:ln>
            <a:noFill/>
          </a:ln>
          <a:effectLst>
            <a:outerShdw blurRad="50800" dist="38100" dir="2700000" algn="tl" rotWithShape="0">
              <a:prstClr val="black">
                <a:alpha val="40000"/>
              </a:prstClr>
            </a:outerShdw>
            <a:softEdge rad="12700"/>
          </a:effectLst>
        </p:spPr>
      </p:pic>
      <p:pic>
        <p:nvPicPr>
          <p:cNvPr id="15" name="Picture 14">
            <a:extLst>
              <a:ext uri="{FF2B5EF4-FFF2-40B4-BE49-F238E27FC236}">
                <a16:creationId xmlns:a16="http://schemas.microsoft.com/office/drawing/2014/main" id="{BB77160A-6743-C5E9-D5F0-9304EF72F06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80291" y="1505863"/>
            <a:ext cx="2198035" cy="1819606"/>
          </a:xfrm>
          <a:prstGeom prst="rect">
            <a:avLst/>
          </a:prstGeom>
          <a:ln>
            <a:noFill/>
          </a:ln>
          <a:effectLst>
            <a:outerShdw blurRad="50800" dist="38100" dir="2700000" algn="tl" rotWithShape="0">
              <a:prstClr val="black">
                <a:alpha val="40000"/>
              </a:prstClr>
            </a:outerShdw>
            <a:softEdge rad="12700"/>
          </a:effectLst>
        </p:spPr>
      </p:pic>
      <p:sp>
        <p:nvSpPr>
          <p:cNvPr id="21" name="TextBox 20">
            <a:extLst>
              <a:ext uri="{FF2B5EF4-FFF2-40B4-BE49-F238E27FC236}">
                <a16:creationId xmlns:a16="http://schemas.microsoft.com/office/drawing/2014/main" id="{F3F1ABCF-79EA-45C1-1751-CB57F39C7BC7}"/>
              </a:ext>
            </a:extLst>
          </p:cNvPr>
          <p:cNvSpPr txBox="1"/>
          <p:nvPr/>
        </p:nvSpPr>
        <p:spPr>
          <a:xfrm flipH="1">
            <a:off x="249671" y="5822083"/>
            <a:ext cx="3008071" cy="369332"/>
          </a:xfrm>
          <a:prstGeom prst="rect">
            <a:avLst/>
          </a:prstGeom>
          <a:noFill/>
        </p:spPr>
        <p:txBody>
          <a:bodyPr wrap="square" rtlCol="0">
            <a:spAutoFit/>
          </a:bodyPr>
          <a:lstStyle/>
          <a:p>
            <a:pPr algn="ctr"/>
            <a:r>
              <a:rPr lang="en-US" dirty="0">
                <a:latin typeface="Cascadia Code" panose="020B0609020000020004" pitchFamily="49" charset="0"/>
                <a:ea typeface="Cascadia Code" panose="020B0609020000020004" pitchFamily="49" charset="0"/>
                <a:cs typeface="Cascadia Code" panose="020B0609020000020004" pitchFamily="49" charset="0"/>
              </a:rPr>
              <a:t>MIG Welding Inverters</a:t>
            </a:r>
            <a:endParaRPr lang="en-IN" dirty="0">
              <a:latin typeface="Cascadia Code" panose="020B0609020000020004" pitchFamily="49" charset="0"/>
              <a:ea typeface="Cascadia Code" panose="020B0609020000020004" pitchFamily="49" charset="0"/>
              <a:cs typeface="Cascadia Code" panose="020B0609020000020004" pitchFamily="49" charset="0"/>
            </a:endParaRPr>
          </a:p>
        </p:txBody>
      </p:sp>
      <p:sp>
        <p:nvSpPr>
          <p:cNvPr id="22" name="TextBox 21">
            <a:extLst>
              <a:ext uri="{FF2B5EF4-FFF2-40B4-BE49-F238E27FC236}">
                <a16:creationId xmlns:a16="http://schemas.microsoft.com/office/drawing/2014/main" id="{2DB6C36C-72A9-9535-C1B7-86706F294DA5}"/>
              </a:ext>
            </a:extLst>
          </p:cNvPr>
          <p:cNvSpPr txBox="1"/>
          <p:nvPr/>
        </p:nvSpPr>
        <p:spPr>
          <a:xfrm flipH="1">
            <a:off x="6537193" y="3326351"/>
            <a:ext cx="2926867"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MMA/ ARC Welding Inverters</a:t>
            </a:r>
          </a:p>
        </p:txBody>
      </p:sp>
      <p:sp>
        <p:nvSpPr>
          <p:cNvPr id="23" name="TextBox 22">
            <a:extLst>
              <a:ext uri="{FF2B5EF4-FFF2-40B4-BE49-F238E27FC236}">
                <a16:creationId xmlns:a16="http://schemas.microsoft.com/office/drawing/2014/main" id="{AC222094-E66C-87D4-D78E-0B10FAF13E25}"/>
              </a:ext>
            </a:extLst>
          </p:cNvPr>
          <p:cNvSpPr txBox="1"/>
          <p:nvPr/>
        </p:nvSpPr>
        <p:spPr>
          <a:xfrm flipH="1">
            <a:off x="-252924" y="3328870"/>
            <a:ext cx="3981004"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Wire Feeder Machine </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FD-4</a:t>
            </a:r>
          </a:p>
        </p:txBody>
      </p:sp>
      <p:sp>
        <p:nvSpPr>
          <p:cNvPr id="24" name="TextBox 23">
            <a:extLst>
              <a:ext uri="{FF2B5EF4-FFF2-40B4-BE49-F238E27FC236}">
                <a16:creationId xmlns:a16="http://schemas.microsoft.com/office/drawing/2014/main" id="{D2CB4FD5-0346-0321-807E-189CD7603A86}"/>
              </a:ext>
            </a:extLst>
          </p:cNvPr>
          <p:cNvSpPr txBox="1"/>
          <p:nvPr/>
        </p:nvSpPr>
        <p:spPr>
          <a:xfrm flipH="1">
            <a:off x="6250193" y="5822084"/>
            <a:ext cx="3526630"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MIG/ MAG/ MMA </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Welding Inverters</a:t>
            </a:r>
          </a:p>
        </p:txBody>
      </p:sp>
      <p:sp>
        <p:nvSpPr>
          <p:cNvPr id="25" name="TextBox 24">
            <a:extLst>
              <a:ext uri="{FF2B5EF4-FFF2-40B4-BE49-F238E27FC236}">
                <a16:creationId xmlns:a16="http://schemas.microsoft.com/office/drawing/2014/main" id="{9A2C3591-C4D9-03BC-D1A5-AE494D53D0DA}"/>
              </a:ext>
            </a:extLst>
          </p:cNvPr>
          <p:cNvSpPr txBox="1"/>
          <p:nvPr/>
        </p:nvSpPr>
        <p:spPr>
          <a:xfrm flipH="1">
            <a:off x="2765124" y="5818683"/>
            <a:ext cx="4010421" cy="369332"/>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AIR PLASMA Cutting </a:t>
            </a:r>
          </a:p>
        </p:txBody>
      </p:sp>
      <p:sp>
        <p:nvSpPr>
          <p:cNvPr id="26" name="TextBox 25">
            <a:extLst>
              <a:ext uri="{FF2B5EF4-FFF2-40B4-BE49-F238E27FC236}">
                <a16:creationId xmlns:a16="http://schemas.microsoft.com/office/drawing/2014/main" id="{E9A5022D-9513-6489-7C2B-518782AD4408}"/>
              </a:ext>
            </a:extLst>
          </p:cNvPr>
          <p:cNvSpPr txBox="1"/>
          <p:nvPr/>
        </p:nvSpPr>
        <p:spPr>
          <a:xfrm flipH="1">
            <a:off x="3174285" y="3393732"/>
            <a:ext cx="3173863" cy="646331"/>
          </a:xfrm>
          <a:prstGeom prst="rect">
            <a:avLst/>
          </a:prstGeom>
          <a:noFill/>
        </p:spPr>
        <p:txBody>
          <a:bodyPr wrap="square" rtlCol="0">
            <a:spAutoFit/>
          </a:bodyPr>
          <a:lstStyle/>
          <a:p>
            <a:pPr algn="ctr"/>
            <a:r>
              <a:rPr lang="en-IN" dirty="0">
                <a:latin typeface="Cascadia Code" panose="020B0609020000020004" pitchFamily="49" charset="0"/>
                <a:ea typeface="Cascadia Code" panose="020B0609020000020004" pitchFamily="49" charset="0"/>
                <a:cs typeface="Cascadia Code" panose="020B0609020000020004" pitchFamily="49" charset="0"/>
              </a:rPr>
              <a:t>Thermal Spray Powders</a:t>
            </a:r>
          </a:p>
          <a:p>
            <a:pPr algn="ctr"/>
            <a:r>
              <a:rPr lang="en-IN" dirty="0">
                <a:latin typeface="Cascadia Code" panose="020B0609020000020004" pitchFamily="49" charset="0"/>
                <a:ea typeface="Cascadia Code" panose="020B0609020000020004" pitchFamily="49" charset="0"/>
                <a:cs typeface="Cascadia Code" panose="020B0609020000020004" pitchFamily="49" charset="0"/>
              </a:rPr>
              <a:t>DURALOY TORCH</a:t>
            </a:r>
          </a:p>
        </p:txBody>
      </p:sp>
    </p:spTree>
    <p:extLst>
      <p:ext uri="{BB962C8B-B14F-4D97-AF65-F5344CB8AC3E}">
        <p14:creationId xmlns:p14="http://schemas.microsoft.com/office/powerpoint/2010/main" val="18479875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24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3151"/>
                            </p:stCondLst>
                            <p:childTnLst>
                              <p:par>
                                <p:cTn id="14" presetID="42" presetClass="entr" presetSubtype="0" fill="hold" grpId="0" nodeType="after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par>
                          <p:cTn id="19" fill="hold">
                            <p:stCondLst>
                              <p:cond delay="4651"/>
                            </p:stCondLst>
                            <p:childTnLst>
                              <p:par>
                                <p:cTn id="20" presetID="53" presetClass="entr" presetSubtype="16" fill="hold" nodeType="afterEffect">
                                  <p:stCondLst>
                                    <p:cond delay="25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childTnLst>
                          </p:cTn>
                        </p:par>
                        <p:par>
                          <p:cTn id="25" fill="hold">
                            <p:stCondLst>
                              <p:cond delay="5401"/>
                            </p:stCondLst>
                            <p:childTnLst>
                              <p:par>
                                <p:cTn id="26" presetID="1" presetClass="entr" presetSubtype="0" fill="hold" grpId="0" nodeType="afterEffect">
                                  <p:stCondLst>
                                    <p:cond delay="0"/>
                                  </p:stCondLst>
                                  <p:iterate type="lt">
                                    <p:tmAbs val="100"/>
                                  </p:iterate>
                                  <p:childTnLst>
                                    <p:set>
                                      <p:cBhvr>
                                        <p:cTn id="27" dur="1" fill="hold">
                                          <p:stCondLst>
                                            <p:cond delay="0"/>
                                          </p:stCondLst>
                                        </p:cTn>
                                        <p:tgtEl>
                                          <p:spTgt spid="23"/>
                                        </p:tgtEl>
                                        <p:attrNameLst>
                                          <p:attrName>style.visibility</p:attrName>
                                        </p:attrNameLst>
                                      </p:cBhvr>
                                      <p:to>
                                        <p:strVal val="visible"/>
                                      </p:to>
                                    </p:set>
                                  </p:childTnLst>
                                </p:cTn>
                              </p:par>
                            </p:childTnLst>
                          </p:cTn>
                        </p:par>
                        <p:par>
                          <p:cTn id="28" fill="hold">
                            <p:stCondLst>
                              <p:cond delay="7402"/>
                            </p:stCondLst>
                            <p:childTnLst>
                              <p:par>
                                <p:cTn id="29" presetID="53" presetClass="entr" presetSubtype="16" fill="hold" nodeType="afterEffect">
                                  <p:stCondLst>
                                    <p:cond delay="25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animEffect transition="in" filter="fade">
                                      <p:cBhvr>
                                        <p:cTn id="33" dur="500"/>
                                        <p:tgtEl>
                                          <p:spTgt spid="3"/>
                                        </p:tgtEl>
                                      </p:cBhvr>
                                    </p:animEffect>
                                  </p:childTnLst>
                                </p:cTn>
                              </p:par>
                            </p:childTnLst>
                          </p:cTn>
                        </p:par>
                        <p:par>
                          <p:cTn id="34" fill="hold">
                            <p:stCondLst>
                              <p:cond delay="8152"/>
                            </p:stCondLst>
                            <p:childTnLst>
                              <p:par>
                                <p:cTn id="35" presetID="1" presetClass="entr" presetSubtype="0" fill="hold" grpId="0" nodeType="afterEffect">
                                  <p:stCondLst>
                                    <p:cond delay="0"/>
                                  </p:stCondLst>
                                  <p:iterate type="lt">
                                    <p:tmAbs val="100"/>
                                  </p:iterate>
                                  <p:childTnLst>
                                    <p:set>
                                      <p:cBhvr>
                                        <p:cTn id="36" dur="1" fill="hold">
                                          <p:stCondLst>
                                            <p:cond delay="0"/>
                                          </p:stCondLst>
                                        </p:cTn>
                                        <p:tgtEl>
                                          <p:spTgt spid="26"/>
                                        </p:tgtEl>
                                        <p:attrNameLst>
                                          <p:attrName>style.visibility</p:attrName>
                                        </p:attrNameLst>
                                      </p:cBhvr>
                                      <p:to>
                                        <p:strVal val="visible"/>
                                      </p:to>
                                    </p:set>
                                  </p:childTnLst>
                                </p:cTn>
                              </p:par>
                            </p:childTnLst>
                          </p:cTn>
                        </p:par>
                        <p:par>
                          <p:cTn id="37" fill="hold">
                            <p:stCondLst>
                              <p:cond delay="11153"/>
                            </p:stCondLst>
                            <p:childTnLst>
                              <p:par>
                                <p:cTn id="38" presetID="53" presetClass="entr" presetSubtype="16" fill="hold" nodeType="afterEffect">
                                  <p:stCondLst>
                                    <p:cond delay="25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par>
                          <p:cTn id="43" fill="hold">
                            <p:stCondLst>
                              <p:cond delay="11903"/>
                            </p:stCondLst>
                            <p:childTnLst>
                              <p:par>
                                <p:cTn id="44" presetID="1" presetClass="entr" presetSubtype="0" fill="hold" grpId="0" nodeType="afterEffect">
                                  <p:stCondLst>
                                    <p:cond delay="0"/>
                                  </p:stCondLst>
                                  <p:iterate type="lt">
                                    <p:tmAbs val="100"/>
                                  </p:iterate>
                                  <p:childTnLst>
                                    <p:set>
                                      <p:cBhvr>
                                        <p:cTn id="45" dur="1" fill="hold">
                                          <p:stCondLst>
                                            <p:cond delay="0"/>
                                          </p:stCondLst>
                                        </p:cTn>
                                        <p:tgtEl>
                                          <p:spTgt spid="22"/>
                                        </p:tgtEl>
                                        <p:attrNameLst>
                                          <p:attrName>style.visibility</p:attrName>
                                        </p:attrNameLst>
                                      </p:cBhvr>
                                      <p:to>
                                        <p:strVal val="visible"/>
                                      </p:to>
                                    </p:set>
                                  </p:childTnLst>
                                </p:cTn>
                              </p:par>
                            </p:childTnLst>
                          </p:cTn>
                        </p:par>
                        <p:par>
                          <p:cTn id="46" fill="hold">
                            <p:stCondLst>
                              <p:cond delay="14104"/>
                            </p:stCondLst>
                            <p:childTnLst>
                              <p:par>
                                <p:cTn id="47" presetID="53" presetClass="entr" presetSubtype="16" fill="hold" nodeType="afterEffect">
                                  <p:stCondLst>
                                    <p:cond delay="25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childTnLst>
                          </p:cTn>
                        </p:par>
                        <p:par>
                          <p:cTn id="52" fill="hold">
                            <p:stCondLst>
                              <p:cond delay="14854"/>
                            </p:stCondLst>
                            <p:childTnLst>
                              <p:par>
                                <p:cTn id="53" presetID="1" presetClass="entr" presetSubtype="0" fill="hold" grpId="0" nodeType="afterEffect">
                                  <p:stCondLst>
                                    <p:cond delay="0"/>
                                  </p:stCondLst>
                                  <p:iterate type="lt">
                                    <p:tmAbs val="100"/>
                                  </p:iterate>
                                  <p:childTnLst>
                                    <p:set>
                                      <p:cBhvr>
                                        <p:cTn id="54" dur="1" fill="hold">
                                          <p:stCondLst>
                                            <p:cond delay="0"/>
                                          </p:stCondLst>
                                        </p:cTn>
                                        <p:tgtEl>
                                          <p:spTgt spid="21"/>
                                        </p:tgtEl>
                                        <p:attrNameLst>
                                          <p:attrName>style.visibility</p:attrName>
                                        </p:attrNameLst>
                                      </p:cBhvr>
                                      <p:to>
                                        <p:strVal val="visible"/>
                                      </p:to>
                                    </p:set>
                                  </p:childTnLst>
                                </p:cTn>
                              </p:par>
                            </p:childTnLst>
                          </p:cTn>
                        </p:par>
                        <p:par>
                          <p:cTn id="55" fill="hold">
                            <p:stCondLst>
                              <p:cond delay="16655"/>
                            </p:stCondLst>
                            <p:childTnLst>
                              <p:par>
                                <p:cTn id="56" presetID="53" presetClass="entr" presetSubtype="16" fill="hold" nodeType="afterEffect">
                                  <p:stCondLst>
                                    <p:cond delay="25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cTn>
                              </p:par>
                            </p:childTnLst>
                          </p:cTn>
                        </p:par>
                        <p:par>
                          <p:cTn id="61" fill="hold">
                            <p:stCondLst>
                              <p:cond delay="17405"/>
                            </p:stCondLst>
                            <p:childTnLst>
                              <p:par>
                                <p:cTn id="62" presetID="1" presetClass="entr" presetSubtype="0" fill="hold" grpId="0" nodeType="afterEffect">
                                  <p:stCondLst>
                                    <p:cond delay="0"/>
                                  </p:stCondLst>
                                  <p:iterate type="lt">
                                    <p:tmAbs val="100"/>
                                  </p:iterate>
                                  <p:childTnLst>
                                    <p:set>
                                      <p:cBhvr>
                                        <p:cTn id="63" dur="1" fill="hold">
                                          <p:stCondLst>
                                            <p:cond delay="0"/>
                                          </p:stCondLst>
                                        </p:cTn>
                                        <p:tgtEl>
                                          <p:spTgt spid="25"/>
                                        </p:tgtEl>
                                        <p:attrNameLst>
                                          <p:attrName>style.visibility</p:attrName>
                                        </p:attrNameLst>
                                      </p:cBhvr>
                                      <p:to>
                                        <p:strVal val="visible"/>
                                      </p:to>
                                    </p:set>
                                  </p:childTnLst>
                                </p:cTn>
                              </p:par>
                            </p:childTnLst>
                          </p:cTn>
                        </p:par>
                        <p:par>
                          <p:cTn id="64" fill="hold">
                            <p:stCondLst>
                              <p:cond delay="18906"/>
                            </p:stCondLst>
                            <p:childTnLst>
                              <p:par>
                                <p:cTn id="65" presetID="53" presetClass="entr" presetSubtype="16" fill="hold" nodeType="afterEffect">
                                  <p:stCondLst>
                                    <p:cond delay="250"/>
                                  </p:stCondLst>
                                  <p:childTnLst>
                                    <p:set>
                                      <p:cBhvr>
                                        <p:cTn id="66" dur="1" fill="hold">
                                          <p:stCondLst>
                                            <p:cond delay="0"/>
                                          </p:stCondLst>
                                        </p:cTn>
                                        <p:tgtEl>
                                          <p:spTgt spid="10"/>
                                        </p:tgtEl>
                                        <p:attrNameLst>
                                          <p:attrName>style.visibility</p:attrName>
                                        </p:attrNameLst>
                                      </p:cBhvr>
                                      <p:to>
                                        <p:strVal val="visible"/>
                                      </p:to>
                                    </p:set>
                                    <p:anim calcmode="lin" valueType="num">
                                      <p:cBhvr>
                                        <p:cTn id="67" dur="500" fill="hold"/>
                                        <p:tgtEl>
                                          <p:spTgt spid="10"/>
                                        </p:tgtEl>
                                        <p:attrNameLst>
                                          <p:attrName>ppt_w</p:attrName>
                                        </p:attrNameLst>
                                      </p:cBhvr>
                                      <p:tavLst>
                                        <p:tav tm="0">
                                          <p:val>
                                            <p:fltVal val="0"/>
                                          </p:val>
                                        </p:tav>
                                        <p:tav tm="100000">
                                          <p:val>
                                            <p:strVal val="#ppt_w"/>
                                          </p:val>
                                        </p:tav>
                                      </p:tavLst>
                                    </p:anim>
                                    <p:anim calcmode="lin" valueType="num">
                                      <p:cBhvr>
                                        <p:cTn id="68" dur="500" fill="hold"/>
                                        <p:tgtEl>
                                          <p:spTgt spid="10"/>
                                        </p:tgtEl>
                                        <p:attrNameLst>
                                          <p:attrName>ppt_h</p:attrName>
                                        </p:attrNameLst>
                                      </p:cBhvr>
                                      <p:tavLst>
                                        <p:tav tm="0">
                                          <p:val>
                                            <p:fltVal val="0"/>
                                          </p:val>
                                        </p:tav>
                                        <p:tav tm="100000">
                                          <p:val>
                                            <p:strVal val="#ppt_h"/>
                                          </p:val>
                                        </p:tav>
                                      </p:tavLst>
                                    </p:anim>
                                    <p:animEffect transition="in" filter="fade">
                                      <p:cBhvr>
                                        <p:cTn id="69" dur="500"/>
                                        <p:tgtEl>
                                          <p:spTgt spid="10"/>
                                        </p:tgtEl>
                                      </p:cBhvr>
                                    </p:animEffect>
                                  </p:childTnLst>
                                </p:cTn>
                              </p:par>
                            </p:childTnLst>
                          </p:cTn>
                        </p:par>
                        <p:par>
                          <p:cTn id="70" fill="hold">
                            <p:stCondLst>
                              <p:cond delay="19656"/>
                            </p:stCondLst>
                            <p:childTnLst>
                              <p:par>
                                <p:cTn id="71" presetID="1" presetClass="entr" presetSubtype="0" fill="hold" grpId="0" nodeType="afterEffect">
                                  <p:stCondLst>
                                    <p:cond delay="0"/>
                                  </p:stCondLst>
                                  <p:iterate type="lt">
                                    <p:tmAbs val="100"/>
                                  </p:iterate>
                                  <p:childTnLst>
                                    <p:set>
                                      <p:cBhvr>
                                        <p:cTn id="7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21" grpId="0"/>
      <p:bldP spid="22" grpId="0"/>
      <p:bldP spid="23" grpId="0"/>
      <p:bldP spid="24" grpId="0"/>
      <p:bldP spid="25"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1275532"/>
            <a:ext cx="9370951" cy="508086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521896" y="852479"/>
            <a:ext cx="8030594" cy="423053"/>
          </a:xfrm>
        </p:spPr>
        <p:txBody>
          <a:bodyPr>
            <a:noAutofit/>
          </a:bodyPr>
          <a:lstStyle/>
          <a:p>
            <a:pPr marL="0" indent="0">
              <a:buNone/>
            </a:pPr>
            <a:r>
              <a:rPr lang="en-US" sz="2400" dirty="0">
                <a:solidFill>
                  <a:srgbClr val="92D050"/>
                </a:solidFill>
                <a:latin typeface="Bahnschrift SemiBold Condensed" panose="020B0502040204020203" pitchFamily="34" charset="0"/>
              </a:rPr>
              <a:t>The Complete range of Mechanical &amp; Electrical Maintenance Aerosols</a:t>
            </a:r>
            <a:endParaRPr lang="en-IN" sz="2400" dirty="0">
              <a:solidFill>
                <a:srgbClr val="92D050"/>
              </a:solidFill>
              <a:latin typeface="Bahnschrift SemiBold Condensed" panose="020B0502040204020203" pitchFamily="34" charset="0"/>
            </a:endParaRPr>
          </a:p>
        </p:txBody>
      </p:sp>
      <p:pic>
        <p:nvPicPr>
          <p:cNvPr id="7" name="Picture 6">
            <a:extLst>
              <a:ext uri="{FF2B5EF4-FFF2-40B4-BE49-F238E27FC236}">
                <a16:creationId xmlns:a16="http://schemas.microsoft.com/office/drawing/2014/main" id="{61E1796E-E9AD-0712-B9B9-E6DD826E78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27" y="575789"/>
            <a:ext cx="2238908" cy="646330"/>
          </a:xfrm>
          <a:prstGeom prst="rect">
            <a:avLst/>
          </a:prstGeom>
        </p:spPr>
      </p:pic>
      <p:pic>
        <p:nvPicPr>
          <p:cNvPr id="11" name="Picture 10">
            <a:extLst>
              <a:ext uri="{FF2B5EF4-FFF2-40B4-BE49-F238E27FC236}">
                <a16:creationId xmlns:a16="http://schemas.microsoft.com/office/drawing/2014/main" id="{6A3EA641-1EEA-391D-66D1-013AB45702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368" y="1669064"/>
            <a:ext cx="8599867" cy="4453666"/>
          </a:xfrm>
          <a:prstGeom prst="rect">
            <a:avLst/>
          </a:prstGeom>
        </p:spPr>
      </p:pic>
    </p:spTree>
    <p:extLst>
      <p:ext uri="{BB962C8B-B14F-4D97-AF65-F5344CB8AC3E}">
        <p14:creationId xmlns:p14="http://schemas.microsoft.com/office/powerpoint/2010/main" val="3602248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 presetClass="entr" presetSubtype="0" fill="hold" grpId="0" nodeType="afterEffect">
                                  <p:stCondLst>
                                    <p:cond delay="250"/>
                                  </p:stCondLst>
                                  <p:iterate type="lt">
                                    <p:tmAbs val="100"/>
                                  </p:iterate>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par>
                          <p:cTn id="13" fill="hold">
                            <p:stCondLst>
                              <p:cond delay="6451"/>
                            </p:stCondLst>
                            <p:childTnLst>
                              <p:par>
                                <p:cTn id="14" presetID="53" presetClass="entr" presetSubtype="16" fill="hold" grpId="0" nodeType="afterEffect">
                                  <p:stCondLst>
                                    <p:cond delay="25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childTnLst>
                          </p:cTn>
                        </p:par>
                        <p:par>
                          <p:cTn id="19" fill="hold">
                            <p:stCondLst>
                              <p:cond delay="7201"/>
                            </p:stCondLst>
                            <p:childTnLst>
                              <p:par>
                                <p:cTn id="20" presetID="53" presetClass="entr" presetSubtype="16" fill="hold" nodeType="afterEffect">
                                  <p:stCondLst>
                                    <p:cond delay="25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1355464"/>
            <a:ext cx="9370951" cy="508086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521896" y="852479"/>
            <a:ext cx="8030594" cy="423053"/>
          </a:xfrm>
        </p:spPr>
        <p:txBody>
          <a:bodyPr>
            <a:noAutofit/>
          </a:bodyPr>
          <a:lstStyle/>
          <a:p>
            <a:pPr marL="0" indent="0">
              <a:buNone/>
            </a:pPr>
            <a:r>
              <a:rPr lang="en-US" sz="2400" dirty="0">
                <a:solidFill>
                  <a:srgbClr val="92D050"/>
                </a:solidFill>
                <a:latin typeface="Bahnschrift SemiBold Condensed" panose="020B0502040204020203" pitchFamily="34" charset="0"/>
              </a:rPr>
              <a:t>High Performance Adhesives &amp; Sealants</a:t>
            </a:r>
            <a:endParaRPr lang="en-IN" sz="2400" dirty="0">
              <a:solidFill>
                <a:srgbClr val="92D050"/>
              </a:solidFill>
              <a:latin typeface="Bahnschrift SemiBold Condensed" panose="020B0502040204020203" pitchFamily="34" charset="0"/>
            </a:endParaRPr>
          </a:p>
        </p:txBody>
      </p:sp>
      <p:pic>
        <p:nvPicPr>
          <p:cNvPr id="2" name="Picture 1">
            <a:extLst>
              <a:ext uri="{FF2B5EF4-FFF2-40B4-BE49-F238E27FC236}">
                <a16:creationId xmlns:a16="http://schemas.microsoft.com/office/drawing/2014/main" id="{03F25FC1-CC6F-75EA-0A73-7F20A14077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380" y="575789"/>
            <a:ext cx="2237871" cy="646330"/>
          </a:xfrm>
          <a:prstGeom prst="rect">
            <a:avLst/>
          </a:prstGeom>
        </p:spPr>
      </p:pic>
      <p:sp>
        <p:nvSpPr>
          <p:cNvPr id="3" name="Content Placeholder 3">
            <a:extLst>
              <a:ext uri="{FF2B5EF4-FFF2-40B4-BE49-F238E27FC236}">
                <a16:creationId xmlns:a16="http://schemas.microsoft.com/office/drawing/2014/main" id="{E5C6B397-8D9A-5136-B3D4-A37589A08BC8}"/>
              </a:ext>
            </a:extLst>
          </p:cNvPr>
          <p:cNvSpPr txBox="1">
            <a:spLocks/>
          </p:cNvSpPr>
          <p:nvPr/>
        </p:nvSpPr>
        <p:spPr>
          <a:xfrm>
            <a:off x="2758105" y="1355464"/>
            <a:ext cx="4980335" cy="4230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rgbClr val="92D050"/>
                </a:solidFill>
                <a:latin typeface="Bahnschrift SemiBold Condensed" panose="020B0502040204020203" pitchFamily="34" charset="0"/>
              </a:rPr>
              <a:t>High Performance Adhesives &amp; sealants</a:t>
            </a:r>
            <a:endParaRPr lang="en-IN" sz="2400" dirty="0">
              <a:solidFill>
                <a:srgbClr val="92D050"/>
              </a:solidFill>
              <a:latin typeface="Bahnschrift SemiBold Condensed" panose="020B0502040204020203" pitchFamily="34" charset="0"/>
            </a:endParaRPr>
          </a:p>
        </p:txBody>
      </p:sp>
      <p:pic>
        <p:nvPicPr>
          <p:cNvPr id="8" name="Picture 7">
            <a:extLst>
              <a:ext uri="{FF2B5EF4-FFF2-40B4-BE49-F238E27FC236}">
                <a16:creationId xmlns:a16="http://schemas.microsoft.com/office/drawing/2014/main" id="{6D7BDC6B-BEBA-E859-45FE-A7D55AD867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221" y="1902276"/>
            <a:ext cx="9060249" cy="2153357"/>
          </a:xfrm>
          <a:prstGeom prst="rect">
            <a:avLst/>
          </a:prstGeom>
          <a:effectLst>
            <a:outerShdw blurRad="76200" dist="25400" dir="3000000" sx="101000" sy="101000" algn="tl" rotWithShape="0">
              <a:prstClr val="black">
                <a:alpha val="25000"/>
              </a:prstClr>
            </a:outerShdw>
          </a:effectLst>
        </p:spPr>
      </p:pic>
      <p:sp>
        <p:nvSpPr>
          <p:cNvPr id="9" name="TextBox 8">
            <a:extLst>
              <a:ext uri="{FF2B5EF4-FFF2-40B4-BE49-F238E27FC236}">
                <a16:creationId xmlns:a16="http://schemas.microsoft.com/office/drawing/2014/main" id="{C669A471-B0BF-1A56-4EA2-6629CC644D86}"/>
              </a:ext>
            </a:extLst>
          </p:cNvPr>
          <p:cNvSpPr txBox="1"/>
          <p:nvPr/>
        </p:nvSpPr>
        <p:spPr>
          <a:xfrm>
            <a:off x="318221" y="1410587"/>
            <a:ext cx="9337763" cy="369332"/>
          </a:xfrm>
          <a:prstGeom prst="rect">
            <a:avLst/>
          </a:prstGeom>
          <a:noFill/>
        </p:spPr>
        <p:txBody>
          <a:bodyPr wrap="square" rtlCol="0">
            <a:spAutoFit/>
          </a:bodyPr>
          <a:lstStyle/>
          <a:p>
            <a:r>
              <a:rPr lang="en-IN" dirty="0"/>
              <a:t>Some salient applications:</a:t>
            </a:r>
            <a:endParaRPr lang="en-IN" i="1" dirty="0"/>
          </a:p>
        </p:txBody>
      </p:sp>
      <p:pic>
        <p:nvPicPr>
          <p:cNvPr id="10" name="Picture 9">
            <a:extLst>
              <a:ext uri="{FF2B5EF4-FFF2-40B4-BE49-F238E27FC236}">
                <a16:creationId xmlns:a16="http://schemas.microsoft.com/office/drawing/2014/main" id="{1E480C2B-B937-013C-A279-9EEB14EDFF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221" y="4683035"/>
            <a:ext cx="1385316" cy="1209294"/>
          </a:xfrm>
          <a:prstGeom prst="rect">
            <a:avLst/>
          </a:prstGeom>
          <a:effectLst>
            <a:outerShdw blurRad="50800" dist="38100" dir="3000000" sx="104000" sy="104000" algn="tl" rotWithShape="0">
              <a:prstClr val="black">
                <a:alpha val="30000"/>
              </a:prstClr>
            </a:outerShdw>
          </a:effectLst>
        </p:spPr>
      </p:pic>
      <p:pic>
        <p:nvPicPr>
          <p:cNvPr id="12" name="Picture 11">
            <a:extLst>
              <a:ext uri="{FF2B5EF4-FFF2-40B4-BE49-F238E27FC236}">
                <a16:creationId xmlns:a16="http://schemas.microsoft.com/office/drawing/2014/main" id="{E7BE49AE-60E6-AC16-936C-A3BFD59DE0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42085" y="4679934"/>
            <a:ext cx="1273885" cy="1215499"/>
          </a:xfrm>
          <a:prstGeom prst="rect">
            <a:avLst/>
          </a:prstGeom>
          <a:effectLst>
            <a:outerShdw blurRad="50800" dist="38100" dir="3000000" sx="104000" sy="104000" algn="tl" rotWithShape="0">
              <a:prstClr val="black">
                <a:alpha val="30000"/>
              </a:prstClr>
            </a:outerShdw>
          </a:effectLst>
        </p:spPr>
      </p:pic>
      <p:pic>
        <p:nvPicPr>
          <p:cNvPr id="14" name="Picture 13">
            <a:extLst>
              <a:ext uri="{FF2B5EF4-FFF2-40B4-BE49-F238E27FC236}">
                <a16:creationId xmlns:a16="http://schemas.microsoft.com/office/drawing/2014/main" id="{4FD3049B-8172-CCA3-2F4A-A1B0BF535A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8254" y="4682826"/>
            <a:ext cx="1795530" cy="1209713"/>
          </a:xfrm>
          <a:prstGeom prst="rect">
            <a:avLst/>
          </a:prstGeom>
          <a:effectLst>
            <a:outerShdw blurRad="50800" dist="38100" dir="3000000" sx="104000" sy="104000" algn="tl" rotWithShape="0">
              <a:prstClr val="black">
                <a:alpha val="30000"/>
              </a:prstClr>
            </a:outerShdw>
          </a:effectLst>
        </p:spPr>
      </p:pic>
      <p:pic>
        <p:nvPicPr>
          <p:cNvPr id="15" name="Picture 14">
            <a:extLst>
              <a:ext uri="{FF2B5EF4-FFF2-40B4-BE49-F238E27FC236}">
                <a16:creationId xmlns:a16="http://schemas.microsoft.com/office/drawing/2014/main" id="{A10BDFD8-5915-7B4B-DD9E-B68D910DD1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70166" y="4679934"/>
            <a:ext cx="1627581" cy="1219385"/>
          </a:xfrm>
          <a:prstGeom prst="rect">
            <a:avLst/>
          </a:prstGeom>
          <a:effectLst>
            <a:outerShdw blurRad="50800" dist="38100" dir="3000000" sx="104000" sy="104000" algn="tl" rotWithShape="0">
              <a:prstClr val="black">
                <a:alpha val="30000"/>
              </a:prstClr>
            </a:outerShdw>
          </a:effectLst>
        </p:spPr>
      </p:pic>
      <p:pic>
        <p:nvPicPr>
          <p:cNvPr id="16" name="Picture 15">
            <a:extLst>
              <a:ext uri="{FF2B5EF4-FFF2-40B4-BE49-F238E27FC236}">
                <a16:creationId xmlns:a16="http://schemas.microsoft.com/office/drawing/2014/main" id="{2FE1E98C-9D0D-2822-EFD7-E3459F6412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87604" y="4699696"/>
            <a:ext cx="2064339" cy="1199623"/>
          </a:xfrm>
          <a:prstGeom prst="rect">
            <a:avLst/>
          </a:prstGeom>
          <a:effectLst>
            <a:outerShdw blurRad="50800" dist="38100" dir="3000000" sx="104000" sy="104000" algn="tl" rotWithShape="0">
              <a:prstClr val="black">
                <a:alpha val="30000"/>
              </a:prstClr>
            </a:outerShdw>
          </a:effectLst>
        </p:spPr>
      </p:pic>
    </p:spTree>
    <p:extLst>
      <p:ext uri="{BB962C8B-B14F-4D97-AF65-F5344CB8AC3E}">
        <p14:creationId xmlns:p14="http://schemas.microsoft.com/office/powerpoint/2010/main" val="2119089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entr" presetSubtype="0" fill="hold" grpId="0" nodeType="afterEffect">
                                  <p:stCondLst>
                                    <p:cond delay="250"/>
                                  </p:stCondLst>
                                  <p:iterate type="lt">
                                    <p:tmAbs val="100"/>
                                  </p:iterate>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par>
                          <p:cTn id="13" fill="hold">
                            <p:stCondLst>
                              <p:cond delay="3951"/>
                            </p:stCondLst>
                            <p:childTnLst>
                              <p:par>
                                <p:cTn id="14" presetID="53" presetClass="entr" presetSubtype="16" fill="hold" grpId="0" nodeType="afterEffect">
                                  <p:stCondLst>
                                    <p:cond delay="25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childTnLst>
                          </p:cTn>
                        </p:par>
                        <p:par>
                          <p:cTn id="19" fill="hold">
                            <p:stCondLst>
                              <p:cond delay="4701"/>
                            </p:stCondLst>
                            <p:childTnLst>
                              <p:par>
                                <p:cTn id="20" presetID="1" presetClass="entr" presetSubtype="0" fill="hold" grpId="0" nodeType="afterEffect">
                                  <p:stCondLst>
                                    <p:cond delay="0"/>
                                  </p:stCondLst>
                                  <p:iterate type="lt">
                                    <p:tmAbs val="100"/>
                                  </p:iterate>
                                  <p:childTnLst>
                                    <p:set>
                                      <p:cBhvr>
                                        <p:cTn id="21" dur="1" fill="hold">
                                          <p:stCondLst>
                                            <p:cond delay="0"/>
                                          </p:stCondLst>
                                        </p:cTn>
                                        <p:tgtEl>
                                          <p:spTgt spid="3">
                                            <p:txEl>
                                              <p:pRg st="0" end="0"/>
                                            </p:txEl>
                                          </p:spTgt>
                                        </p:tgtEl>
                                        <p:attrNameLst>
                                          <p:attrName>style.visibility</p:attrName>
                                        </p:attrNameLst>
                                      </p:cBhvr>
                                      <p:to>
                                        <p:strVal val="visible"/>
                                      </p:to>
                                    </p:set>
                                  </p:childTnLst>
                                </p:cTn>
                              </p:par>
                            </p:childTnLst>
                          </p:cTn>
                        </p:par>
                        <p:par>
                          <p:cTn id="22" fill="hold">
                            <p:stCondLst>
                              <p:cond delay="7902"/>
                            </p:stCondLst>
                            <p:childTnLst>
                              <p:par>
                                <p:cTn id="23" presetID="42" presetClass="entr" presetSubtype="0" fill="hold" grpId="0" nodeType="afterEffect">
                                  <p:stCondLst>
                                    <p:cond delay="25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anim calcmode="lin" valueType="num">
                                      <p:cBhvr>
                                        <p:cTn id="26" dur="500" fill="hold"/>
                                        <p:tgtEl>
                                          <p:spTgt spid="9"/>
                                        </p:tgtEl>
                                        <p:attrNameLst>
                                          <p:attrName>ppt_x</p:attrName>
                                        </p:attrNameLst>
                                      </p:cBhvr>
                                      <p:tavLst>
                                        <p:tav tm="0">
                                          <p:val>
                                            <p:strVal val="#ppt_x"/>
                                          </p:val>
                                        </p:tav>
                                        <p:tav tm="100000">
                                          <p:val>
                                            <p:strVal val="#ppt_x"/>
                                          </p:val>
                                        </p:tav>
                                      </p:tavLst>
                                    </p:anim>
                                    <p:anim calcmode="lin" valueType="num">
                                      <p:cBhvr>
                                        <p:cTn id="27" dur="500" fill="hold"/>
                                        <p:tgtEl>
                                          <p:spTgt spid="9"/>
                                        </p:tgtEl>
                                        <p:attrNameLst>
                                          <p:attrName>ppt_y</p:attrName>
                                        </p:attrNameLst>
                                      </p:cBhvr>
                                      <p:tavLst>
                                        <p:tav tm="0">
                                          <p:val>
                                            <p:strVal val="#ppt_y+.1"/>
                                          </p:val>
                                        </p:tav>
                                        <p:tav tm="100000">
                                          <p:val>
                                            <p:strVal val="#ppt_y"/>
                                          </p:val>
                                        </p:tav>
                                      </p:tavLst>
                                    </p:anim>
                                  </p:childTnLst>
                                </p:cTn>
                              </p:par>
                            </p:childTnLst>
                          </p:cTn>
                        </p:par>
                        <p:par>
                          <p:cTn id="28" fill="hold">
                            <p:stCondLst>
                              <p:cond delay="8652"/>
                            </p:stCondLst>
                            <p:childTnLst>
                              <p:par>
                                <p:cTn id="29" presetID="53" presetClass="entr" presetSubtype="16" fill="hold" nodeType="afterEffect">
                                  <p:stCondLst>
                                    <p:cond delay="100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par>
                          <p:cTn id="34" fill="hold">
                            <p:stCondLst>
                              <p:cond delay="10152"/>
                            </p:stCondLst>
                            <p:childTnLst>
                              <p:par>
                                <p:cTn id="35" presetID="53" presetClass="entr" presetSubtype="16" fill="hold" nodeType="afterEffect">
                                  <p:stCondLst>
                                    <p:cond delay="25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par>
                          <p:cTn id="40" fill="hold">
                            <p:stCondLst>
                              <p:cond delay="10902"/>
                            </p:stCondLst>
                            <p:childTnLst>
                              <p:par>
                                <p:cTn id="41" presetID="53" presetClass="entr" presetSubtype="16" fill="hold" nodeType="afterEffect">
                                  <p:stCondLst>
                                    <p:cond delay="25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par>
                          <p:cTn id="46" fill="hold">
                            <p:stCondLst>
                              <p:cond delay="11652"/>
                            </p:stCondLst>
                            <p:childTnLst>
                              <p:par>
                                <p:cTn id="47" presetID="53" presetClass="entr" presetSubtype="16" fill="hold" nodeType="afterEffect">
                                  <p:stCondLst>
                                    <p:cond delay="25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par>
                          <p:cTn id="52" fill="hold">
                            <p:stCondLst>
                              <p:cond delay="12402"/>
                            </p:stCondLst>
                            <p:childTnLst>
                              <p:par>
                                <p:cTn id="53" presetID="53" presetClass="entr" presetSubtype="16" fill="hold" nodeType="afterEffect">
                                  <p:stCondLst>
                                    <p:cond delay="250"/>
                                  </p:stCondLst>
                                  <p:childTnLst>
                                    <p:set>
                                      <p:cBhvr>
                                        <p:cTn id="54" dur="1" fill="hold">
                                          <p:stCondLst>
                                            <p:cond delay="0"/>
                                          </p:stCondLst>
                                        </p:cTn>
                                        <p:tgtEl>
                                          <p:spTgt spid="15"/>
                                        </p:tgtEl>
                                        <p:attrNameLst>
                                          <p:attrName>style.visibility</p:attrName>
                                        </p:attrNameLst>
                                      </p:cBhvr>
                                      <p:to>
                                        <p:strVal val="visible"/>
                                      </p:to>
                                    </p:set>
                                    <p:anim calcmode="lin" valueType="num">
                                      <p:cBhvr>
                                        <p:cTn id="55" dur="500" fill="hold"/>
                                        <p:tgtEl>
                                          <p:spTgt spid="15"/>
                                        </p:tgtEl>
                                        <p:attrNameLst>
                                          <p:attrName>ppt_w</p:attrName>
                                        </p:attrNameLst>
                                      </p:cBhvr>
                                      <p:tavLst>
                                        <p:tav tm="0">
                                          <p:val>
                                            <p:fltVal val="0"/>
                                          </p:val>
                                        </p:tav>
                                        <p:tav tm="100000">
                                          <p:val>
                                            <p:strVal val="#ppt_w"/>
                                          </p:val>
                                        </p:tav>
                                      </p:tavLst>
                                    </p:anim>
                                    <p:anim calcmode="lin" valueType="num">
                                      <p:cBhvr>
                                        <p:cTn id="56" dur="500" fill="hold"/>
                                        <p:tgtEl>
                                          <p:spTgt spid="15"/>
                                        </p:tgtEl>
                                        <p:attrNameLst>
                                          <p:attrName>ppt_h</p:attrName>
                                        </p:attrNameLst>
                                      </p:cBhvr>
                                      <p:tavLst>
                                        <p:tav tm="0">
                                          <p:val>
                                            <p:fltVal val="0"/>
                                          </p:val>
                                        </p:tav>
                                        <p:tav tm="100000">
                                          <p:val>
                                            <p:strVal val="#ppt_h"/>
                                          </p:val>
                                        </p:tav>
                                      </p:tavLst>
                                    </p:anim>
                                    <p:animEffect transition="in" filter="fade">
                                      <p:cBhvr>
                                        <p:cTn id="57" dur="500"/>
                                        <p:tgtEl>
                                          <p:spTgt spid="15"/>
                                        </p:tgtEl>
                                      </p:cBhvr>
                                    </p:animEffect>
                                  </p:childTnLst>
                                </p:cTn>
                              </p:par>
                            </p:childTnLst>
                          </p:cTn>
                        </p:par>
                        <p:par>
                          <p:cTn id="58" fill="hold">
                            <p:stCondLst>
                              <p:cond delay="13152"/>
                            </p:stCondLst>
                            <p:childTnLst>
                              <p:par>
                                <p:cTn id="59" presetID="53" presetClass="entr" presetSubtype="16" fill="hold" nodeType="afterEffect">
                                  <p:stCondLst>
                                    <p:cond delay="25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ppt_w</p:attrName>
                                        </p:attrNameLst>
                                      </p:cBhvr>
                                      <p:tavLst>
                                        <p:tav tm="0">
                                          <p:val>
                                            <p:fltVal val="0"/>
                                          </p:val>
                                        </p:tav>
                                        <p:tav tm="100000">
                                          <p:val>
                                            <p:strVal val="#ppt_w"/>
                                          </p:val>
                                        </p:tav>
                                      </p:tavLst>
                                    </p:anim>
                                    <p:anim calcmode="lin" valueType="num">
                                      <p:cBhvr>
                                        <p:cTn id="62" dur="500" fill="hold"/>
                                        <p:tgtEl>
                                          <p:spTgt spid="16"/>
                                        </p:tgtEl>
                                        <p:attrNameLst>
                                          <p:attrName>ppt_h</p:attrName>
                                        </p:attrNameLst>
                                      </p:cBhvr>
                                      <p:tavLst>
                                        <p:tav tm="0">
                                          <p:val>
                                            <p:fltVal val="0"/>
                                          </p:val>
                                        </p:tav>
                                        <p:tav tm="100000">
                                          <p:val>
                                            <p:strVal val="#ppt_h"/>
                                          </p:val>
                                        </p:tav>
                                      </p:tavLst>
                                    </p:anim>
                                    <p:animEffect transition="in" filter="fade">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3" grpId="0" build="p"/>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72-E01D-442E-25A0-2B5CAF1D6628}"/>
              </a:ext>
            </a:extLst>
          </p:cNvPr>
          <p:cNvSpPr/>
          <p:nvPr/>
        </p:nvSpPr>
        <p:spPr>
          <a:xfrm>
            <a:off x="93306" y="1135375"/>
            <a:ext cx="9703837" cy="5267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highlight>
                <a:srgbClr val="FFFFFF"/>
              </a:highlight>
            </a:endParaRPr>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10689" y="559473"/>
            <a:ext cx="4201291" cy="423053"/>
          </a:xfrm>
        </p:spPr>
        <p:txBody>
          <a:bodyPr>
            <a:noAutofit/>
          </a:bodyPr>
          <a:lstStyle/>
          <a:p>
            <a:pPr marL="0" indent="0">
              <a:buNone/>
            </a:pPr>
            <a:r>
              <a:rPr lang="en-US" sz="2400" dirty="0">
                <a:solidFill>
                  <a:srgbClr val="92D050"/>
                </a:solidFill>
                <a:latin typeface="Bahnschrift SemiBold Condensed" panose="020B0502040204020203" pitchFamily="34" charset="0"/>
              </a:rPr>
              <a:t>Our Key Domestic Customers</a:t>
            </a:r>
            <a:endParaRPr lang="en-IN" sz="2400" dirty="0">
              <a:solidFill>
                <a:srgbClr val="92D050"/>
              </a:solidFill>
              <a:latin typeface="Bahnschrift SemiBold Condensed" panose="020B0502040204020203" pitchFamily="34" charset="0"/>
            </a:endParaRPr>
          </a:p>
        </p:txBody>
      </p:sp>
      <p:pic>
        <p:nvPicPr>
          <p:cNvPr id="16" name="Picture 15">
            <a:extLst>
              <a:ext uri="{FF2B5EF4-FFF2-40B4-BE49-F238E27FC236}">
                <a16:creationId xmlns:a16="http://schemas.microsoft.com/office/drawing/2014/main" id="{D2C424E1-481B-0531-AA33-3372B3DB528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19975" y1="82422" x2="19975" y2="82422"/>
                        <a14:foregroundMark x1="25445" y1="81380" x2="25445" y2="81380"/>
                        <a14:foregroundMark x1="34351" y1="79557" x2="34351" y2="79557"/>
                        <a14:foregroundMark x1="37277" y1="80729" x2="37277" y2="80729"/>
                        <a14:foregroundMark x1="20483" y1="79818" x2="20483" y2="79818"/>
                        <a14:foregroundMark x1="41094" y1="82031" x2="41094" y2="82031"/>
                        <a14:foregroundMark x1="50127" y1="83594" x2="50127" y2="83594"/>
                        <a14:foregroundMark x1="54580" y1="79688" x2="54580" y2="79688"/>
                        <a14:foregroundMark x1="56743" y1="82422" x2="56743" y2="82422"/>
                        <a14:foregroundMark x1="65140" y1="81380" x2="65140" y2="81380"/>
                        <a14:foregroundMark x1="41730" y1="83203" x2="41730" y2="83203"/>
                        <a14:foregroundMark x1="11578" y1="13281" x2="11578" y2="13281"/>
                        <a14:foregroundMark x1="18702" y1="10417" x2="18702" y2="10417"/>
                        <a14:foregroundMark x1="66031" y1="83333" x2="66031" y2="83333"/>
                        <a14:foregroundMark x1="27099" y1="10938" x2="27099" y2="10938"/>
                        <a14:foregroundMark x1="33206" y1="10807" x2="33206" y2="10807"/>
                        <a14:foregroundMark x1="40585" y1="12891" x2="40585" y2="12891"/>
                        <a14:foregroundMark x1="48219" y1="10807" x2="48219" y2="10807"/>
                        <a14:foregroundMark x1="57888" y1="9896" x2="57888" y2="9896"/>
                        <a14:foregroundMark x1="65903" y1="10807" x2="65903" y2="10807"/>
                        <a14:foregroundMark x1="70356" y1="9896" x2="70356" y2="9896"/>
                        <a14:foregroundMark x1="77863" y1="10417" x2="77863" y2="10417"/>
                        <a14:foregroundMark x1="86768" y1="10938" x2="86768" y2="10938"/>
                        <a14:backgroundMark x1="12595" y1="14714" x2="12595" y2="14714"/>
                        <a14:backgroundMark x1="48346" y1="14193" x2="48346" y2="14193"/>
                        <a14:backgroundMark x1="60178" y1="11979" x2="60178" y2="11979"/>
                        <a14:backgroundMark x1="60051" y1="14844" x2="60051" y2="14844"/>
                        <a14:backgroundMark x1="72010" y1="11979" x2="72010" y2="11979"/>
                        <a14:backgroundMark x1="87150" y1="14453" x2="87150" y2="14453"/>
                      </a14:backgroundRemoval>
                    </a14:imgEffect>
                  </a14:imgLayer>
                </a14:imgProps>
              </a:ext>
              <a:ext uri="{28A0092B-C50C-407E-A947-70E740481C1C}">
                <a14:useLocalDpi xmlns:a14="http://schemas.microsoft.com/office/drawing/2010/main" val="0"/>
              </a:ext>
            </a:extLst>
          </a:blip>
          <a:stretch>
            <a:fillRect/>
          </a:stretch>
        </p:blipFill>
        <p:spPr>
          <a:xfrm>
            <a:off x="116183" y="1225494"/>
            <a:ext cx="970712" cy="948482"/>
          </a:xfrm>
          <a:prstGeom prst="rect">
            <a:avLst/>
          </a:prstGeom>
        </p:spPr>
      </p:pic>
      <p:pic>
        <p:nvPicPr>
          <p:cNvPr id="18" name="Picture 17">
            <a:extLst>
              <a:ext uri="{FF2B5EF4-FFF2-40B4-BE49-F238E27FC236}">
                <a16:creationId xmlns:a16="http://schemas.microsoft.com/office/drawing/2014/main" id="{F8E108EC-E424-26DC-E7A7-58509EED20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6402" y="1488371"/>
            <a:ext cx="1092050" cy="516904"/>
          </a:xfrm>
          <a:prstGeom prst="rect">
            <a:avLst/>
          </a:prstGeom>
        </p:spPr>
      </p:pic>
      <p:pic>
        <p:nvPicPr>
          <p:cNvPr id="23" name="Picture 22">
            <a:extLst>
              <a:ext uri="{FF2B5EF4-FFF2-40B4-BE49-F238E27FC236}">
                <a16:creationId xmlns:a16="http://schemas.microsoft.com/office/drawing/2014/main" id="{49661465-9D4C-8566-EB92-C000707055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6596" y="4475333"/>
            <a:ext cx="1484272" cy="869690"/>
          </a:xfrm>
          <a:prstGeom prst="rect">
            <a:avLst/>
          </a:prstGeom>
        </p:spPr>
      </p:pic>
      <p:pic>
        <p:nvPicPr>
          <p:cNvPr id="27" name="Picture 26">
            <a:extLst>
              <a:ext uri="{FF2B5EF4-FFF2-40B4-BE49-F238E27FC236}">
                <a16:creationId xmlns:a16="http://schemas.microsoft.com/office/drawing/2014/main" id="{B2ACD8E6-84F8-BE0F-B3CA-5D5F8663407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188" b="96250" l="10000" r="90000">
                        <a14:foregroundMark x1="53438" y1="16563" x2="53438" y2="16563"/>
                        <a14:foregroundMark x1="51250" y1="5625" x2="51250" y2="5625"/>
                        <a14:foregroundMark x1="50625" y1="2188" x2="50625" y2="2188"/>
                        <a14:foregroundMark x1="33125" y1="8750" x2="33125" y2="8750"/>
                        <a14:foregroundMark x1="25313" y1="11250" x2="25313" y2="11250"/>
                        <a14:foregroundMark x1="25000" y1="19375" x2="25000" y2="19375"/>
                        <a14:foregroundMark x1="17813" y1="20313" x2="17813" y2="20313"/>
                        <a14:foregroundMark x1="12188" y1="31563" x2="12188" y2="31563"/>
                        <a14:foregroundMark x1="11250" y1="40625" x2="11250" y2="40625"/>
                        <a14:foregroundMark x1="18750" y1="35313" x2="18750" y2="35313"/>
                        <a14:foregroundMark x1="33438" y1="30625" x2="33438" y2="30625"/>
                        <a14:foregroundMark x1="32500" y1="21563" x2="32500" y2="21563"/>
                        <a14:foregroundMark x1="32500" y1="21563" x2="32500" y2="21563"/>
                        <a14:foregroundMark x1="33125" y1="24375" x2="33125" y2="24375"/>
                        <a14:foregroundMark x1="33125" y1="35625" x2="33125" y2="35625"/>
                        <a14:foregroundMark x1="32500" y1="39375" x2="32500" y2="39375"/>
                        <a14:foregroundMark x1="32813" y1="45625" x2="32813" y2="45625"/>
                        <a14:foregroundMark x1="32813" y1="49063" x2="32813" y2="49063"/>
                        <a14:foregroundMark x1="32500" y1="52188" x2="32500" y2="52188"/>
                        <a14:foregroundMark x1="32500" y1="54063" x2="32500" y2="54063"/>
                        <a14:foregroundMark x1="32188" y1="58438" x2="32188" y2="58438"/>
                        <a14:foregroundMark x1="25625" y1="66250" x2="25625" y2="66250"/>
                        <a14:foregroundMark x1="25000" y1="20625" x2="25000" y2="20625"/>
                        <a14:foregroundMark x1="19063" y1="16250" x2="19063" y2="16250"/>
                        <a14:foregroundMark x1="18750" y1="18125" x2="18750" y2="18125"/>
                        <a14:foregroundMark x1="18750" y1="21875" x2="18750" y2="21875"/>
                        <a14:foregroundMark x1="18750" y1="24375" x2="18750" y2="24375"/>
                        <a14:foregroundMark x1="18750" y1="27187" x2="18750" y2="27187"/>
                        <a14:foregroundMark x1="18750" y1="30000" x2="18750" y2="30000"/>
                        <a14:foregroundMark x1="18750" y1="37813" x2="18750" y2="37813"/>
                        <a14:foregroundMark x1="18750" y1="42188" x2="18750" y2="42188"/>
                        <a14:foregroundMark x1="19063" y1="46250" x2="19063" y2="46250"/>
                        <a14:foregroundMark x1="18125" y1="51563" x2="18125" y2="51563"/>
                        <a14:foregroundMark x1="18125" y1="55313" x2="18125" y2="55313"/>
                        <a14:foregroundMark x1="18125" y1="60000" x2="18125" y2="60000"/>
                        <a14:foregroundMark x1="12500" y1="28750" x2="12500" y2="28750"/>
                        <a14:foregroundMark x1="11563" y1="34688" x2="11563" y2="34688"/>
                        <a14:foregroundMark x1="11250" y1="38125" x2="11250" y2="38125"/>
                        <a14:foregroundMark x1="10938" y1="43750" x2="10938" y2="43750"/>
                        <a14:foregroundMark x1="12500" y1="47188" x2="12500" y2="47188"/>
                        <a14:foregroundMark x1="12500" y1="49375" x2="12500" y2="49375"/>
                        <a14:foregroundMark x1="12500" y1="51250" x2="12500" y2="51250"/>
                        <a14:foregroundMark x1="12812" y1="52500" x2="12812" y2="52500"/>
                        <a14:foregroundMark x1="13750" y1="87188" x2="13750" y2="87188"/>
                        <a14:foregroundMark x1="11250" y1="88750" x2="11250" y2="88750"/>
                        <a14:foregroundMark x1="17188" y1="88750" x2="17188" y2="88750"/>
                        <a14:foregroundMark x1="11250" y1="90625" x2="11250" y2="90625"/>
                        <a14:foregroundMark x1="15937" y1="92500" x2="15937" y2="92500"/>
                        <a14:foregroundMark x1="16875" y1="94063" x2="16875" y2="94063"/>
                        <a14:foregroundMark x1="18438" y1="96250" x2="18438" y2="96250"/>
                        <a14:foregroundMark x1="23750" y1="93125" x2="23750" y2="93125"/>
                        <a14:foregroundMark x1="23125" y1="89063" x2="23125" y2="89063"/>
                        <a14:foregroundMark x1="35625" y1="87813" x2="35625" y2="87813"/>
                        <a14:foregroundMark x1="47500" y1="88125" x2="47500" y2="88125"/>
                        <a14:foregroundMark x1="52500" y1="88750" x2="52500" y2="88750"/>
                        <a14:foregroundMark x1="46875" y1="89688" x2="46875" y2="89688"/>
                        <a14:foregroundMark x1="50313" y1="92188" x2="50313" y2="92188"/>
                        <a14:foregroundMark x1="52500" y1="93125" x2="52500" y2="93125"/>
                        <a14:foregroundMark x1="58125" y1="91250" x2="58125" y2="91250"/>
                        <a14:foregroundMark x1="72500" y1="87813" x2="72500" y2="87813"/>
                        <a14:foregroundMark x1="81875" y1="88438" x2="81875" y2="88438"/>
                        <a14:foregroundMark x1="25938" y1="25000" x2="25938" y2="25000"/>
                        <a14:foregroundMark x1="25938" y1="29688" x2="25938" y2="29688"/>
                        <a14:foregroundMark x1="25625" y1="37813" x2="25625" y2="37813"/>
                        <a14:foregroundMark x1="25938" y1="45313" x2="25938" y2="45313"/>
                        <a14:foregroundMark x1="13125" y1="25313" x2="13125" y2="25313"/>
                        <a14:foregroundMark x1="13125" y1="24063" x2="13125" y2="24063"/>
                        <a14:foregroundMark x1="83438" y1="91250" x2="83438" y2="91250"/>
                        <a14:foregroundMark x1="84063" y1="93125" x2="84063" y2="93125"/>
                        <a14:foregroundMark x1="83750" y1="92813" x2="83750" y2="92813"/>
                        <a14:foregroundMark x1="83750" y1="93125" x2="83750" y2="93125"/>
                        <a14:backgroundMark x1="14375" y1="90938" x2="14375" y2="90938"/>
                        <a14:backgroundMark x1="14688" y1="94688" x2="14688" y2="94688"/>
                        <a14:backgroundMark x1="73125" y1="92500" x2="73125" y2="92500"/>
                        <a14:backgroundMark x1="83125" y1="92813" x2="83125" y2="92813"/>
                        <a14:backgroundMark x1="83438" y1="93750" x2="83438" y2="93750"/>
                      </a14:backgroundRemoval>
                    </a14:imgEffect>
                  </a14:imgLayer>
                </a14:imgProps>
              </a:ext>
              <a:ext uri="{28A0092B-C50C-407E-A947-70E740481C1C}">
                <a14:useLocalDpi xmlns:a14="http://schemas.microsoft.com/office/drawing/2010/main" val="0"/>
              </a:ext>
            </a:extLst>
          </a:blip>
          <a:stretch>
            <a:fillRect/>
          </a:stretch>
        </p:blipFill>
        <p:spPr>
          <a:xfrm>
            <a:off x="2568857" y="4333546"/>
            <a:ext cx="1047497" cy="1047497"/>
          </a:xfrm>
          <a:prstGeom prst="rect">
            <a:avLst/>
          </a:prstGeom>
        </p:spPr>
      </p:pic>
      <p:pic>
        <p:nvPicPr>
          <p:cNvPr id="31" name="Picture 30">
            <a:extLst>
              <a:ext uri="{FF2B5EF4-FFF2-40B4-BE49-F238E27FC236}">
                <a16:creationId xmlns:a16="http://schemas.microsoft.com/office/drawing/2014/main" id="{4F130E4F-11F2-E04B-DF2D-F99E75676E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77464" y="4306167"/>
            <a:ext cx="1817417" cy="1166068"/>
          </a:xfrm>
          <a:prstGeom prst="rect">
            <a:avLst/>
          </a:prstGeom>
        </p:spPr>
      </p:pic>
      <p:pic>
        <p:nvPicPr>
          <p:cNvPr id="37" name="Picture 36">
            <a:extLst>
              <a:ext uri="{FF2B5EF4-FFF2-40B4-BE49-F238E27FC236}">
                <a16:creationId xmlns:a16="http://schemas.microsoft.com/office/drawing/2014/main" id="{97EB4DCC-9C34-6BE9-8785-457CCB263F4A}"/>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7969" r="90781">
                        <a14:foregroundMark x1="7969" y1="57813" x2="7969" y2="57813"/>
                        <a14:foregroundMark x1="23125" y1="58125" x2="23125" y2="58125"/>
                        <a14:foregroundMark x1="37031" y1="57188" x2="37031" y2="57188"/>
                        <a14:foregroundMark x1="54375" y1="56250" x2="54375" y2="56250"/>
                        <a14:foregroundMark x1="66250" y1="55625" x2="66250" y2="55625"/>
                        <a14:foregroundMark x1="76563" y1="41875" x2="76563" y2="41875"/>
                        <a14:foregroundMark x1="84063" y1="32188" x2="84063" y2="32188"/>
                        <a14:foregroundMark x1="90781" y1="42500" x2="90781" y2="42500"/>
                        <a14:foregroundMark x1="84063" y1="54375" x2="84063" y2="54375"/>
                        <a14:foregroundMark x1="80156" y1="43750" x2="80156" y2="43750"/>
                        <a14:backgroundMark x1="14531" y1="18438" x2="14531" y2="18438"/>
                      </a14:backgroundRemoval>
                    </a14:imgEffect>
                  </a14:imgLayer>
                </a14:imgProps>
              </a:ext>
              <a:ext uri="{28A0092B-C50C-407E-A947-70E740481C1C}">
                <a14:useLocalDpi xmlns:a14="http://schemas.microsoft.com/office/drawing/2010/main" val="0"/>
              </a:ext>
            </a:extLst>
          </a:blip>
          <a:stretch>
            <a:fillRect/>
          </a:stretch>
        </p:blipFill>
        <p:spPr>
          <a:xfrm>
            <a:off x="6004590" y="3171168"/>
            <a:ext cx="1860507" cy="930254"/>
          </a:xfrm>
          <a:prstGeom prst="rect">
            <a:avLst/>
          </a:prstGeom>
        </p:spPr>
      </p:pic>
      <p:pic>
        <p:nvPicPr>
          <p:cNvPr id="41" name="Picture 40">
            <a:extLst>
              <a:ext uri="{FF2B5EF4-FFF2-40B4-BE49-F238E27FC236}">
                <a16:creationId xmlns:a16="http://schemas.microsoft.com/office/drawing/2014/main" id="{89B417C1-0C85-35A6-0030-49270306C72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44227" y="1302952"/>
            <a:ext cx="1511526" cy="645941"/>
          </a:xfrm>
          <a:prstGeom prst="rect">
            <a:avLst/>
          </a:prstGeom>
        </p:spPr>
      </p:pic>
      <p:pic>
        <p:nvPicPr>
          <p:cNvPr id="43" name="Picture 42">
            <a:extLst>
              <a:ext uri="{FF2B5EF4-FFF2-40B4-BE49-F238E27FC236}">
                <a16:creationId xmlns:a16="http://schemas.microsoft.com/office/drawing/2014/main" id="{F7641837-18BC-18A7-52E4-1AA1FE4A180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77415" y="5281026"/>
            <a:ext cx="1348123" cy="1348123"/>
          </a:xfrm>
          <a:prstGeom prst="rect">
            <a:avLst/>
          </a:prstGeom>
        </p:spPr>
      </p:pic>
      <p:pic>
        <p:nvPicPr>
          <p:cNvPr id="46" name="Picture 45">
            <a:extLst>
              <a:ext uri="{FF2B5EF4-FFF2-40B4-BE49-F238E27FC236}">
                <a16:creationId xmlns:a16="http://schemas.microsoft.com/office/drawing/2014/main" id="{1F5FCC4F-0C33-8704-ABD8-755786F73F6D}"/>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6000" b="94400" l="10000" r="90000">
                        <a14:foregroundMark x1="37065" y1="49000" x2="37065" y2="49000"/>
                        <a14:foregroundMark x1="50326" y1="94400" x2="50326" y2="94400"/>
                        <a14:foregroundMark x1="48587" y1="6000" x2="48587" y2="6000"/>
                      </a14:backgroundRemoval>
                    </a14:imgEffect>
                  </a14:imgLayer>
                </a14:imgProps>
              </a:ext>
              <a:ext uri="{28A0092B-C50C-407E-A947-70E740481C1C}">
                <a14:useLocalDpi xmlns:a14="http://schemas.microsoft.com/office/drawing/2010/main" val="0"/>
              </a:ext>
            </a:extLst>
          </a:blip>
          <a:stretch>
            <a:fillRect/>
          </a:stretch>
        </p:blipFill>
        <p:spPr>
          <a:xfrm>
            <a:off x="8472718" y="4489943"/>
            <a:ext cx="1377263" cy="748513"/>
          </a:xfrm>
          <a:prstGeom prst="rect">
            <a:avLst/>
          </a:prstGeom>
        </p:spPr>
      </p:pic>
      <p:pic>
        <p:nvPicPr>
          <p:cNvPr id="48" name="Picture 47">
            <a:extLst>
              <a:ext uri="{FF2B5EF4-FFF2-40B4-BE49-F238E27FC236}">
                <a16:creationId xmlns:a16="http://schemas.microsoft.com/office/drawing/2014/main" id="{DE3C1730-82D6-B894-F4FD-718965FDEE6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288569" y="2459064"/>
            <a:ext cx="1222100" cy="692523"/>
          </a:xfrm>
          <a:prstGeom prst="rect">
            <a:avLst/>
          </a:prstGeom>
        </p:spPr>
      </p:pic>
      <p:pic>
        <p:nvPicPr>
          <p:cNvPr id="50" name="Picture 49">
            <a:extLst>
              <a:ext uri="{FF2B5EF4-FFF2-40B4-BE49-F238E27FC236}">
                <a16:creationId xmlns:a16="http://schemas.microsoft.com/office/drawing/2014/main" id="{7BE3F62F-D773-1421-1960-79340E7E108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220614" y="2355731"/>
            <a:ext cx="1328500" cy="809279"/>
          </a:xfrm>
          <a:prstGeom prst="rect">
            <a:avLst/>
          </a:prstGeom>
        </p:spPr>
      </p:pic>
      <p:pic>
        <p:nvPicPr>
          <p:cNvPr id="52" name="Picture 51">
            <a:extLst>
              <a:ext uri="{FF2B5EF4-FFF2-40B4-BE49-F238E27FC236}">
                <a16:creationId xmlns:a16="http://schemas.microsoft.com/office/drawing/2014/main" id="{6C4B5C50-3EB3-2F26-9D59-FD39BB3E297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50232" y="5663634"/>
            <a:ext cx="2418303" cy="493334"/>
          </a:xfrm>
          <a:prstGeom prst="rect">
            <a:avLst/>
          </a:prstGeom>
        </p:spPr>
      </p:pic>
      <p:pic>
        <p:nvPicPr>
          <p:cNvPr id="54" name="Picture 53">
            <a:extLst>
              <a:ext uri="{FF2B5EF4-FFF2-40B4-BE49-F238E27FC236}">
                <a16:creationId xmlns:a16="http://schemas.microsoft.com/office/drawing/2014/main" id="{FF0BC59B-67D7-C9C8-9727-3CFF692C9A8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722685" y="2269463"/>
            <a:ext cx="2316022" cy="1182305"/>
          </a:xfrm>
          <a:prstGeom prst="rect">
            <a:avLst/>
          </a:prstGeom>
        </p:spPr>
      </p:pic>
      <p:pic>
        <p:nvPicPr>
          <p:cNvPr id="58" name="Picture 57">
            <a:extLst>
              <a:ext uri="{FF2B5EF4-FFF2-40B4-BE49-F238E27FC236}">
                <a16:creationId xmlns:a16="http://schemas.microsoft.com/office/drawing/2014/main" id="{699AC414-50D3-93A0-DBFC-062A9F5ACCB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690122" y="5487030"/>
            <a:ext cx="863280" cy="863280"/>
          </a:xfrm>
          <a:prstGeom prst="rect">
            <a:avLst/>
          </a:prstGeom>
        </p:spPr>
      </p:pic>
      <p:pic>
        <p:nvPicPr>
          <p:cNvPr id="60" name="Picture 59">
            <a:extLst>
              <a:ext uri="{FF2B5EF4-FFF2-40B4-BE49-F238E27FC236}">
                <a16:creationId xmlns:a16="http://schemas.microsoft.com/office/drawing/2014/main" id="{C0DEA806-65F6-AC01-3562-42D24ADAC2B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490312" y="1396797"/>
            <a:ext cx="1343228" cy="660603"/>
          </a:xfrm>
          <a:prstGeom prst="rect">
            <a:avLst/>
          </a:prstGeom>
        </p:spPr>
      </p:pic>
      <p:pic>
        <p:nvPicPr>
          <p:cNvPr id="62" name="Picture 61">
            <a:extLst>
              <a:ext uri="{FF2B5EF4-FFF2-40B4-BE49-F238E27FC236}">
                <a16:creationId xmlns:a16="http://schemas.microsoft.com/office/drawing/2014/main" id="{14B2C799-AA31-A725-B903-F57769631DFE}"/>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2778" r="90889">
                        <a14:foregroundMark x1="9778" y1="57333" x2="9778" y2="57333"/>
                        <a14:foregroundMark x1="5889" y1="65111" x2="5889" y2="65111"/>
                        <a14:foregroundMark x1="2778" y1="66889" x2="2778" y2="66889"/>
                        <a14:foregroundMark x1="59444" y1="42667" x2="59444" y2="42667"/>
                        <a14:foregroundMark x1="69778" y1="44444" x2="69778" y2="44444"/>
                        <a14:foregroundMark x1="60000" y1="47333" x2="60000" y2="47333"/>
                        <a14:foregroundMark x1="65444" y1="52000" x2="65444" y2="52000"/>
                        <a14:foregroundMark x1="73333" y1="50222" x2="73333" y2="50222"/>
                        <a14:foregroundMark x1="82000" y1="48000" x2="82000" y2="48000"/>
                        <a14:foregroundMark x1="90222" y1="44444" x2="90222" y2="44444"/>
                        <a14:foregroundMark x1="26778" y1="32667" x2="26778" y2="32667"/>
                        <a14:foregroundMark x1="26778" y1="32667" x2="26778" y2="32667"/>
                        <a14:foregroundMark x1="26778" y1="32667" x2="26778" y2="32667"/>
                        <a14:foregroundMark x1="32444" y1="25556" x2="32444" y2="25556"/>
                        <a14:foregroundMark x1="90889" y1="41556" x2="90889" y2="41556"/>
                        <a14:foregroundMark x1="87111" y1="48667" x2="87111" y2="48667"/>
                        <a14:foregroundMark x1="79333" y1="50667" x2="79333" y2="50667"/>
                        <a14:foregroundMark x1="83333" y1="58222" x2="83333" y2="58222"/>
                        <a14:foregroundMark x1="25444" y1="34889" x2="25444" y2="34889"/>
                        <a14:foregroundMark x1="25444" y1="34889" x2="25444" y2="34889"/>
                        <a14:foregroundMark x1="30667" y1="32667" x2="30667" y2="32667"/>
                        <a14:foregroundMark x1="45667" y1="19333" x2="45667" y2="19333"/>
                        <a14:foregroundMark x1="46667" y1="18444" x2="46667" y2="18444"/>
                        <a14:foregroundMark x1="45778" y1="19778" x2="45778" y2="19778"/>
                        <a14:foregroundMark x1="47222" y1="17333" x2="47222" y2="17333"/>
                        <a14:foregroundMark x1="40556" y1="26222" x2="40556" y2="26222"/>
                        <a14:foregroundMark x1="43000" y1="23778" x2="43000" y2="23778"/>
                        <a14:foregroundMark x1="42667" y1="24222" x2="42667" y2="24222"/>
                        <a14:backgroundMark x1="38111" y1="27111" x2="38111" y2="27111"/>
                        <a14:backgroundMark x1="39778" y1="26222" x2="39778" y2="26222"/>
                        <a14:backgroundMark x1="41111" y1="25111" x2="41111" y2="25111"/>
                        <a14:backgroundMark x1="47111" y1="16889" x2="47111" y2="16889"/>
                        <a14:backgroundMark x1="46889" y1="18667" x2="46889" y2="18667"/>
                        <a14:backgroundMark x1="47333" y1="17111" x2="47333" y2="17111"/>
                        <a14:backgroundMark x1="46000" y1="20444" x2="46000" y2="20444"/>
                        <a14:backgroundMark x1="45889" y1="19778" x2="45889" y2="19778"/>
                        <a14:backgroundMark x1="46778" y1="18667" x2="46778" y2="18667"/>
                      </a14:backgroundRemoval>
                    </a14:imgEffect>
                  </a14:imgLayer>
                </a14:imgProps>
              </a:ext>
              <a:ext uri="{28A0092B-C50C-407E-A947-70E740481C1C}">
                <a14:useLocalDpi xmlns:a14="http://schemas.microsoft.com/office/drawing/2010/main" val="0"/>
              </a:ext>
            </a:extLst>
          </a:blip>
          <a:stretch>
            <a:fillRect/>
          </a:stretch>
        </p:blipFill>
        <p:spPr>
          <a:xfrm>
            <a:off x="222039" y="3392244"/>
            <a:ext cx="1896963" cy="948482"/>
          </a:xfrm>
          <a:prstGeom prst="rect">
            <a:avLst/>
          </a:prstGeom>
        </p:spPr>
      </p:pic>
      <p:pic>
        <p:nvPicPr>
          <p:cNvPr id="66" name="Picture 65">
            <a:extLst>
              <a:ext uri="{FF2B5EF4-FFF2-40B4-BE49-F238E27FC236}">
                <a16:creationId xmlns:a16="http://schemas.microsoft.com/office/drawing/2014/main" id="{31F4FD13-796D-392D-70E6-8F6F99686141}"/>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9375" b="97991" l="4022" r="97609">
                        <a14:foregroundMark x1="8043" y1="64509" x2="8043" y2="64509"/>
                        <a14:foregroundMark x1="9891" y1="58036" x2="9891" y2="58036"/>
                        <a14:foregroundMark x1="14457" y1="62946" x2="14457" y2="62946"/>
                        <a14:foregroundMark x1="20435" y1="60268" x2="20435" y2="60268"/>
                        <a14:foregroundMark x1="32391" y1="60491" x2="32391" y2="60491"/>
                        <a14:foregroundMark x1="48261" y1="59152" x2="48261" y2="59152"/>
                        <a14:foregroundMark x1="55543" y1="58259" x2="55543" y2="58259"/>
                        <a14:foregroundMark x1="94022" y1="29241" x2="94022" y2="29241"/>
                        <a14:foregroundMark x1="97717" y1="32366" x2="97717" y2="32366"/>
                        <a14:foregroundMark x1="4130" y1="78348" x2="4130" y2="78348"/>
                        <a14:foregroundMark x1="4130" y1="78348" x2="4130" y2="78348"/>
                        <a14:foregroundMark x1="9239" y1="61607" x2="9239" y2="61607"/>
                        <a14:foregroundMark x1="14891" y1="61830" x2="14891" y2="61830"/>
                        <a14:foregroundMark x1="14891" y1="61830" x2="14891" y2="61830"/>
                        <a14:foregroundMark x1="14891" y1="66741" x2="14891" y2="66741"/>
                        <a14:foregroundMark x1="17826" y1="72098" x2="17826" y2="72098"/>
                        <a14:foregroundMark x1="25435" y1="70089" x2="25435" y2="70089"/>
                        <a14:foregroundMark x1="26739" y1="73214" x2="26739" y2="73214"/>
                        <a14:foregroundMark x1="31630" y1="67188" x2="31630" y2="67188"/>
                        <a14:foregroundMark x1="45761" y1="63839" x2="45761" y2="63839"/>
                        <a14:foregroundMark x1="44674" y1="66741" x2="44674" y2="66741"/>
                        <a14:foregroundMark x1="53696" y1="75893" x2="53696" y2="75893"/>
                        <a14:foregroundMark x1="54891" y1="66518" x2="54891" y2="66518"/>
                        <a14:foregroundMark x1="54891" y1="66518" x2="54891" y2="66518"/>
                        <a14:foregroundMark x1="48587" y1="62500" x2="48587" y2="62500"/>
                        <a14:foregroundMark x1="48587" y1="62500" x2="48587" y2="62500"/>
                        <a14:foregroundMark x1="38370" y1="62054" x2="38370" y2="62054"/>
                        <a14:foregroundMark x1="38370" y1="62054" x2="38370" y2="62054"/>
                        <a14:foregroundMark x1="31630" y1="65179" x2="31630" y2="65179"/>
                        <a14:foregroundMark x1="31630" y1="65179" x2="31630" y2="65179"/>
                        <a14:foregroundMark x1="26739" y1="65402" x2="26739" y2="65402"/>
                        <a14:foregroundMark x1="17174" y1="84375" x2="17174" y2="84375"/>
                        <a14:foregroundMark x1="23370" y1="84598" x2="23370" y2="84598"/>
                        <a14:foregroundMark x1="28043" y1="90625" x2="28043" y2="90625"/>
                        <a14:foregroundMark x1="34130" y1="90848" x2="34130" y2="90848"/>
                        <a14:foregroundMark x1="40652" y1="89286" x2="40652" y2="89286"/>
                        <a14:foregroundMark x1="40217" y1="93304" x2="40217" y2="93304"/>
                        <a14:foregroundMark x1="51848" y1="85268" x2="51848" y2="85268"/>
                        <a14:foregroundMark x1="58696" y1="94866" x2="58696" y2="94866"/>
                        <a14:foregroundMark x1="65109" y1="89732" x2="65109" y2="89732"/>
                        <a14:foregroundMark x1="79239" y1="93080" x2="79239" y2="93080"/>
                        <a14:foregroundMark x1="75326" y1="97991" x2="75326" y2="97991"/>
                        <a14:foregroundMark x1="75326" y1="97991" x2="75326" y2="97991"/>
                        <a14:foregroundMark x1="85435" y1="91741" x2="85435" y2="91741"/>
                        <a14:foregroundMark x1="85435" y1="91741" x2="85435" y2="91741"/>
                        <a14:foregroundMark x1="92065" y1="90625" x2="92065" y2="90625"/>
                        <a14:foregroundMark x1="92065" y1="90625" x2="92065" y2="90625"/>
                        <a14:foregroundMark x1="9022" y1="55580" x2="9022" y2="55580"/>
                        <a14:foregroundMark x1="9022" y1="55580" x2="9022" y2="55580"/>
                        <a14:foregroundMark x1="9022" y1="55580" x2="9022" y2="55580"/>
                        <a14:foregroundMark x1="15000" y1="62723" x2="15000" y2="62723"/>
                        <a14:foregroundMark x1="15000" y1="62723" x2="15000" y2="62723"/>
                        <a14:backgroundMark x1="50435" y1="87054" x2="50435" y2="87054"/>
                      </a14:backgroundRemoval>
                    </a14:imgEffect>
                  </a14:imgLayer>
                </a14:imgProps>
              </a:ext>
              <a:ext uri="{28A0092B-C50C-407E-A947-70E740481C1C}">
                <a14:useLocalDpi xmlns:a14="http://schemas.microsoft.com/office/drawing/2010/main" val="0"/>
              </a:ext>
            </a:extLst>
          </a:blip>
          <a:stretch>
            <a:fillRect/>
          </a:stretch>
        </p:blipFill>
        <p:spPr>
          <a:xfrm>
            <a:off x="3965673" y="3245646"/>
            <a:ext cx="1883038" cy="916958"/>
          </a:xfrm>
          <a:prstGeom prst="rect">
            <a:avLst/>
          </a:prstGeom>
        </p:spPr>
      </p:pic>
      <p:pic>
        <p:nvPicPr>
          <p:cNvPr id="68" name="Picture 67">
            <a:extLst>
              <a:ext uri="{FF2B5EF4-FFF2-40B4-BE49-F238E27FC236}">
                <a16:creationId xmlns:a16="http://schemas.microsoft.com/office/drawing/2014/main" id="{C3D7227C-FD37-0DF2-AEEF-15002DABB9CE}"/>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10000" b="90000" l="10000" r="90000">
                        <a14:foregroundMark x1="40714" y1="30268" x2="40714" y2="30268"/>
                        <a14:foregroundMark x1="59167" y1="29336" x2="59167" y2="29336"/>
                        <a14:foregroundMark x1="32976" y1="48079" x2="32976" y2="48079"/>
                        <a14:foregroundMark x1="41429" y1="48312" x2="41429" y2="48312"/>
                        <a14:foregroundMark x1="22024" y1="46100" x2="22024" y2="46100"/>
                        <a14:foregroundMark x1="10833" y1="47031" x2="10833" y2="47031"/>
                        <a14:foregroundMark x1="56548" y1="45518" x2="56548" y2="45518"/>
                        <a14:foregroundMark x1="64881" y1="46449" x2="64881" y2="46449"/>
                        <a14:foregroundMark x1="71786" y1="45751" x2="71786" y2="45751"/>
                        <a14:foregroundMark x1="79643" y1="47031" x2="79643" y2="47031"/>
                        <a14:foregroundMark x1="87619" y1="46217" x2="87619" y2="46217"/>
                      </a14:backgroundRemoval>
                    </a14:imgEffect>
                  </a14:imgLayer>
                </a14:imgProps>
              </a:ext>
              <a:ext uri="{28A0092B-C50C-407E-A947-70E740481C1C}">
                <a14:useLocalDpi xmlns:a14="http://schemas.microsoft.com/office/drawing/2010/main" val="0"/>
              </a:ext>
            </a:extLst>
          </a:blip>
          <a:stretch>
            <a:fillRect/>
          </a:stretch>
        </p:blipFill>
        <p:spPr>
          <a:xfrm>
            <a:off x="2191975" y="3151587"/>
            <a:ext cx="1668021" cy="1705750"/>
          </a:xfrm>
          <a:prstGeom prst="rect">
            <a:avLst/>
          </a:prstGeom>
        </p:spPr>
      </p:pic>
      <p:pic>
        <p:nvPicPr>
          <p:cNvPr id="70" name="Picture 69">
            <a:extLst>
              <a:ext uri="{FF2B5EF4-FFF2-40B4-BE49-F238E27FC236}">
                <a16:creationId xmlns:a16="http://schemas.microsoft.com/office/drawing/2014/main" id="{444DE5C0-4244-19FA-80DC-D9CF7C4B7823}"/>
              </a:ext>
            </a:extLst>
          </p:cNvPr>
          <p:cNvPicPr>
            <a:picLocks noChangeAspect="1"/>
          </p:cNvPicPr>
          <p:nvPr/>
        </p:nvPicPr>
        <p:blipFill>
          <a:blip r:embed="rId27">
            <a:extLst>
              <a:ext uri="{BEBA8EAE-BF5A-486C-A8C5-ECC9F3942E4B}">
                <a14:imgProps xmlns:a14="http://schemas.microsoft.com/office/drawing/2010/main">
                  <a14:imgLayer r:embed="rId28">
                    <a14:imgEffect>
                      <a14:backgroundRemoval t="10000" b="90000" l="10000" r="90000">
                        <a14:foregroundMark x1="32031" y1="65234" x2="32031" y2="65234"/>
                        <a14:foregroundMark x1="43164" y1="65430" x2="43164" y2="65430"/>
                        <a14:foregroundMark x1="53711" y1="65820" x2="53711" y2="65820"/>
                        <a14:foregroundMark x1="65039" y1="64648" x2="65039" y2="64648"/>
                        <a14:foregroundMark x1="46289" y1="49609" x2="46289" y2="49609"/>
                        <a14:foregroundMark x1="47266" y1="46094" x2="47266" y2="46094"/>
                        <a14:foregroundMark x1="47266" y1="46094" x2="47266" y2="46094"/>
                        <a14:foregroundMark x1="54688" y1="46875" x2="54688" y2="46875"/>
                        <a14:foregroundMark x1="54688" y1="46875" x2="54688" y2="46875"/>
                        <a14:foregroundMark x1="53906" y1="49805" x2="53906" y2="49805"/>
                        <a14:foregroundMark x1="53906" y1="49805" x2="53906" y2="49805"/>
                        <a14:foregroundMark x1="50977" y1="33008" x2="50977" y2="33008"/>
                        <a14:foregroundMark x1="50977" y1="33008" x2="50977" y2="33008"/>
                        <a14:foregroundMark x1="44922" y1="40820" x2="44922" y2="40820"/>
                        <a14:foregroundMark x1="44922" y1="40820" x2="44922" y2="40820"/>
                        <a14:foregroundMark x1="56250" y1="40039" x2="56250" y2="40039"/>
                        <a14:foregroundMark x1="56250" y1="40039" x2="56250" y2="40039"/>
                        <a14:foregroundMark x1="24219" y1="37500" x2="24219" y2="37500"/>
                        <a14:foregroundMark x1="24219" y1="37500" x2="24219" y2="37500"/>
                      </a14:backgroundRemoval>
                    </a14:imgEffect>
                  </a14:imgLayer>
                </a14:imgProps>
              </a:ext>
              <a:ext uri="{28A0092B-C50C-407E-A947-70E740481C1C}">
                <a14:useLocalDpi xmlns:a14="http://schemas.microsoft.com/office/drawing/2010/main" val="0"/>
              </a:ext>
            </a:extLst>
          </a:blip>
          <a:stretch>
            <a:fillRect/>
          </a:stretch>
        </p:blipFill>
        <p:spPr>
          <a:xfrm>
            <a:off x="4585259" y="5212202"/>
            <a:ext cx="1076013" cy="1258309"/>
          </a:xfrm>
          <a:prstGeom prst="rect">
            <a:avLst/>
          </a:prstGeom>
        </p:spPr>
      </p:pic>
      <p:pic>
        <p:nvPicPr>
          <p:cNvPr id="72" name="Picture 71">
            <a:extLst>
              <a:ext uri="{FF2B5EF4-FFF2-40B4-BE49-F238E27FC236}">
                <a16:creationId xmlns:a16="http://schemas.microsoft.com/office/drawing/2014/main" id="{2E382B60-FDA8-2A3D-9B46-4A19275FB802}"/>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180896" y="4379679"/>
            <a:ext cx="874730" cy="874730"/>
          </a:xfrm>
          <a:prstGeom prst="rect">
            <a:avLst/>
          </a:prstGeom>
        </p:spPr>
      </p:pic>
      <p:pic>
        <p:nvPicPr>
          <p:cNvPr id="74" name="Picture 73">
            <a:extLst>
              <a:ext uri="{FF2B5EF4-FFF2-40B4-BE49-F238E27FC236}">
                <a16:creationId xmlns:a16="http://schemas.microsoft.com/office/drawing/2014/main" id="{22F6522D-226F-3BC5-1238-7B806C5C28B5}"/>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8199051" y="3477030"/>
            <a:ext cx="1339775" cy="638626"/>
          </a:xfrm>
          <a:prstGeom prst="rect">
            <a:avLst/>
          </a:prstGeom>
        </p:spPr>
      </p:pic>
      <p:pic>
        <p:nvPicPr>
          <p:cNvPr id="78" name="Picture 77">
            <a:extLst>
              <a:ext uri="{FF2B5EF4-FFF2-40B4-BE49-F238E27FC236}">
                <a16:creationId xmlns:a16="http://schemas.microsoft.com/office/drawing/2014/main" id="{7236FCD2-0A0C-E7D3-649E-0B445FEAE854}"/>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518275" y="4364500"/>
            <a:ext cx="931344" cy="977136"/>
          </a:xfrm>
          <a:prstGeom prst="rect">
            <a:avLst/>
          </a:prstGeom>
        </p:spPr>
      </p:pic>
      <p:pic>
        <p:nvPicPr>
          <p:cNvPr id="80" name="Picture 79">
            <a:extLst>
              <a:ext uri="{FF2B5EF4-FFF2-40B4-BE49-F238E27FC236}">
                <a16:creationId xmlns:a16="http://schemas.microsoft.com/office/drawing/2014/main" id="{E4FE5D88-4C23-718D-7C9F-5ECB3E89872E}"/>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5762389" y="5604309"/>
            <a:ext cx="1386950" cy="612750"/>
          </a:xfrm>
          <a:prstGeom prst="rect">
            <a:avLst/>
          </a:prstGeom>
        </p:spPr>
      </p:pic>
      <p:pic>
        <p:nvPicPr>
          <p:cNvPr id="82" name="Picture 81">
            <a:extLst>
              <a:ext uri="{FF2B5EF4-FFF2-40B4-BE49-F238E27FC236}">
                <a16:creationId xmlns:a16="http://schemas.microsoft.com/office/drawing/2014/main" id="{48FE1AB7-1084-FCCF-0126-D9505007152F}"/>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233331" y="2653016"/>
            <a:ext cx="1544829" cy="516904"/>
          </a:xfrm>
          <a:prstGeom prst="rect">
            <a:avLst/>
          </a:prstGeom>
        </p:spPr>
      </p:pic>
      <p:pic>
        <p:nvPicPr>
          <p:cNvPr id="86" name="Picture 85">
            <a:extLst>
              <a:ext uri="{FF2B5EF4-FFF2-40B4-BE49-F238E27FC236}">
                <a16:creationId xmlns:a16="http://schemas.microsoft.com/office/drawing/2014/main" id="{2023607F-2327-0608-7630-240C0E78F7A2}"/>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5571514" y="1169743"/>
            <a:ext cx="1001896" cy="998503"/>
          </a:xfrm>
          <a:prstGeom prst="rect">
            <a:avLst/>
          </a:prstGeom>
        </p:spPr>
      </p:pic>
      <p:pic>
        <p:nvPicPr>
          <p:cNvPr id="88" name="Picture 87">
            <a:extLst>
              <a:ext uri="{FF2B5EF4-FFF2-40B4-BE49-F238E27FC236}">
                <a16:creationId xmlns:a16="http://schemas.microsoft.com/office/drawing/2014/main" id="{4CF9FE33-9E14-DB48-7576-F6BC0F1EA94C}"/>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4043390" y="2218851"/>
            <a:ext cx="1329968" cy="1329968"/>
          </a:xfrm>
          <a:prstGeom prst="rect">
            <a:avLst/>
          </a:prstGeom>
        </p:spPr>
      </p:pic>
      <p:pic>
        <p:nvPicPr>
          <p:cNvPr id="104" name="Picture 103">
            <a:extLst>
              <a:ext uri="{FF2B5EF4-FFF2-40B4-BE49-F238E27FC236}">
                <a16:creationId xmlns:a16="http://schemas.microsoft.com/office/drawing/2014/main" id="{AA25E05C-CB4E-A695-0576-3240A416BA99}"/>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6830093" y="1308821"/>
            <a:ext cx="1390521" cy="727706"/>
          </a:xfrm>
          <a:prstGeom prst="rect">
            <a:avLst/>
          </a:prstGeom>
        </p:spPr>
      </p:pic>
      <p:pic>
        <p:nvPicPr>
          <p:cNvPr id="6" name="Picture 5">
            <a:extLst>
              <a:ext uri="{FF2B5EF4-FFF2-40B4-BE49-F238E27FC236}">
                <a16:creationId xmlns:a16="http://schemas.microsoft.com/office/drawing/2014/main" id="{1BE763F1-BEF0-BEDE-2113-88E9D1550BBC}"/>
              </a:ext>
            </a:extLst>
          </p:cNvPr>
          <p:cNvPicPr>
            <a:picLocks noChangeAspect="1"/>
          </p:cNvPicPr>
          <p:nvPr/>
        </p:nvPicPr>
        <p:blipFill>
          <a:blip r:embed="rId37">
            <a:extLst>
              <a:ext uri="{BEBA8EAE-BF5A-486C-A8C5-ECC9F3942E4B}">
                <a14:imgProps xmlns:a14="http://schemas.microsoft.com/office/drawing/2010/main">
                  <a14:imgLayer r:embed="rId38">
                    <a14:imgEffect>
                      <a14:backgroundRemoval t="2714" b="97976" l="2498" r="98601">
                        <a14:foregroundMark x1="3946" y1="53588" x2="3946" y2="53588"/>
                        <a14:foregroundMark x1="2847" y1="59108" x2="2847" y2="59108"/>
                        <a14:foregroundMark x1="2647" y1="46044" x2="2647" y2="46044"/>
                        <a14:foregroundMark x1="5544" y1="36109" x2="5544" y2="36109"/>
                        <a14:foregroundMark x1="8941" y1="29393" x2="8941" y2="29393"/>
                        <a14:foregroundMark x1="10390" y1="21527" x2="10390" y2="21527"/>
                        <a14:foregroundMark x1="18931" y1="16053" x2="18931" y2="16053"/>
                        <a14:foregroundMark x1="24076" y1="9660" x2="24076" y2="9660"/>
                        <a14:foregroundMark x1="25724" y1="6256" x2="25724" y2="6256"/>
                        <a14:foregroundMark x1="35365" y1="4784" x2="35365" y2="4784"/>
                        <a14:foregroundMark x1="43457" y1="2990" x2="43457" y2="2990"/>
                        <a14:foregroundMark x1="50849" y1="2714" x2="50849" y2="2714"/>
                        <a14:foregroundMark x1="61638" y1="2990" x2="61638" y2="2990"/>
                        <a14:foregroundMark x1="69031" y1="5382" x2="69031" y2="5382"/>
                        <a14:foregroundMark x1="77772" y1="10580" x2="77772" y2="10580"/>
                        <a14:foregroundMark x1="81768" y1="15593" x2="81768" y2="15593"/>
                        <a14:foregroundMark x1="89211" y1="21849" x2="89211" y2="21849"/>
                        <a14:foregroundMark x1="93706" y1="27323" x2="93706" y2="27323"/>
                        <a14:foregroundMark x1="95654" y1="30313" x2="95654" y2="30313"/>
                        <a14:foregroundMark x1="94855" y1="40386" x2="94855" y2="40386"/>
                        <a14:foregroundMark x1="98701" y1="44526" x2="98701" y2="44526"/>
                        <a14:foregroundMark x1="95954" y1="49908" x2="95954" y2="49908"/>
                        <a14:foregroundMark x1="94356" y1="56440" x2="94356" y2="56440"/>
                        <a14:foregroundMark x1="87113" y1="91306" x2="87113" y2="91306"/>
                        <a14:foregroundMark x1="87413" y1="97976" x2="87413" y2="97976"/>
                        <a14:foregroundMark x1="24575" y1="86247" x2="24575" y2="86247"/>
                        <a14:foregroundMark x1="35714" y1="86845" x2="35714" y2="86845"/>
                        <a14:foregroundMark x1="45504" y1="84315" x2="45504" y2="84315"/>
                        <a14:foregroundMark x1="59391" y1="83717" x2="59391" y2="83717"/>
                        <a14:foregroundMark x1="69880" y1="84039" x2="69880" y2="84039"/>
                        <a14:foregroundMark x1="25724" y1="64857" x2="25724" y2="64857"/>
                        <a14:foregroundMark x1="25724" y1="64857" x2="25724" y2="64857"/>
                        <a14:foregroundMark x1="27972" y1="66651" x2="27972" y2="66651"/>
                        <a14:foregroundMark x1="16384" y1="21159" x2="16384" y2="21159"/>
                        <a14:foregroundMark x1="9540" y1="20377" x2="9540" y2="20377"/>
                        <a14:foregroundMark x1="12887" y1="16789" x2="12887" y2="16789"/>
                        <a14:foregroundMark x1="54745" y1="6164" x2="54745" y2="6164"/>
                        <a14:foregroundMark x1="97702" y1="35695" x2="97702" y2="35695"/>
                        <a14:backgroundMark x1="3946" y1="33579" x2="3946" y2="33579"/>
                        <a14:backgroundMark x1="8641" y1="27323" x2="8641" y2="27323"/>
                        <a14:backgroundMark x1="28272" y1="84591" x2="28272" y2="84591"/>
                        <a14:backgroundMark x1="37962" y1="86983" x2="37962" y2="86983"/>
                        <a14:backgroundMark x1="11788" y1="21297" x2="11788" y2="21297"/>
                        <a14:backgroundMark x1="11289" y1="20975" x2="11289" y2="20975"/>
                        <a14:backgroundMark x1="10939" y1="20837" x2="10939" y2="20837"/>
                        <a14:backgroundMark x1="14635" y1="18123" x2="14635" y2="18123"/>
                        <a14:backgroundMark x1="13836" y1="17387" x2="13836" y2="17387"/>
                        <a14:backgroundMark x1="7343" y1="26541" x2="7343" y2="26541"/>
                        <a14:backgroundMark x1="52148" y1="3312" x2="52148" y2="3312"/>
                        <a14:backgroundMark x1="52148" y1="2392" x2="52148" y2="2392"/>
                        <a14:backgroundMark x1="56843" y1="3220" x2="56843" y2="3220"/>
                        <a14:backgroundMark x1="94206" y1="31923" x2="94206" y2="31923"/>
                        <a14:backgroundMark x1="95904" y1="35695" x2="95904" y2="35695"/>
                        <a14:backgroundMark x1="93207" y1="34315" x2="93207" y2="34315"/>
                        <a14:backgroundMark x1="53047" y1="85741" x2="53047" y2="85741"/>
                        <a14:backgroundMark x1="47453" y1="85005" x2="47453" y2="85005"/>
                      </a14:backgroundRemoval>
                    </a14:imgEffect>
                  </a14:imgLayer>
                </a14:imgProps>
              </a:ext>
              <a:ext uri="{28A0092B-C50C-407E-A947-70E740481C1C}">
                <a14:useLocalDpi xmlns:a14="http://schemas.microsoft.com/office/drawing/2010/main" val="0"/>
              </a:ext>
            </a:extLst>
          </a:blip>
          <a:stretch>
            <a:fillRect/>
          </a:stretch>
        </p:blipFill>
        <p:spPr>
          <a:xfrm>
            <a:off x="8539435" y="1259087"/>
            <a:ext cx="938887" cy="1019551"/>
          </a:xfrm>
          <a:prstGeom prst="rect">
            <a:avLst/>
          </a:prstGeom>
        </p:spPr>
      </p:pic>
      <p:pic>
        <p:nvPicPr>
          <p:cNvPr id="8" name="Picture 7">
            <a:extLst>
              <a:ext uri="{FF2B5EF4-FFF2-40B4-BE49-F238E27FC236}">
                <a16:creationId xmlns:a16="http://schemas.microsoft.com/office/drawing/2014/main" id="{2F94D41D-B4B1-85FB-8DE8-0C0EFA06B76A}"/>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753786" y="5601616"/>
            <a:ext cx="1883498" cy="614343"/>
          </a:xfrm>
          <a:prstGeom prst="rect">
            <a:avLst/>
          </a:prstGeom>
        </p:spPr>
      </p:pic>
    </p:spTree>
    <p:extLst>
      <p:ext uri="{BB962C8B-B14F-4D97-AF65-F5344CB8AC3E}">
        <p14:creationId xmlns:p14="http://schemas.microsoft.com/office/powerpoint/2010/main" val="1409784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2201"/>
                            </p:stCondLst>
                            <p:childTnLst>
                              <p:par>
                                <p:cTn id="8" presetID="53" presetClass="entr" presetSubtype="16" fill="hold" grpId="0" nodeType="afterEffect">
                                  <p:stCondLst>
                                    <p:cond delay="50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ppt_w</p:attrName>
                                        </p:attrNameLst>
                                      </p:cBhvr>
                                      <p:tavLst>
                                        <p:tav tm="0">
                                          <p:val>
                                            <p:fltVal val="0"/>
                                          </p:val>
                                        </p:tav>
                                        <p:tav tm="100000">
                                          <p:val>
                                            <p:strVal val="#ppt_w"/>
                                          </p:val>
                                        </p:tav>
                                      </p:tavLst>
                                    </p:anim>
                                    <p:anim calcmode="lin" valueType="num">
                                      <p:cBhvr>
                                        <p:cTn id="11" dur="1000" fill="hold"/>
                                        <p:tgtEl>
                                          <p:spTgt spid="10"/>
                                        </p:tgtEl>
                                        <p:attrNameLst>
                                          <p:attrName>ppt_h</p:attrName>
                                        </p:attrNameLst>
                                      </p:cBhvr>
                                      <p:tavLst>
                                        <p:tav tm="0">
                                          <p:val>
                                            <p:fltVal val="0"/>
                                          </p:val>
                                        </p:tav>
                                        <p:tav tm="100000">
                                          <p:val>
                                            <p:strVal val="#ppt_h"/>
                                          </p:val>
                                        </p:tav>
                                      </p:tavLst>
                                    </p:anim>
                                    <p:animEffect transition="in" filter="fade">
                                      <p:cBhvr>
                                        <p:cTn id="12" dur="1000"/>
                                        <p:tgtEl>
                                          <p:spTgt spid="10"/>
                                        </p:tgtEl>
                                      </p:cBhvr>
                                    </p:animEffect>
                                  </p:childTnLst>
                                </p:cTn>
                              </p:par>
                            </p:childTnLst>
                          </p:cTn>
                        </p:par>
                        <p:par>
                          <p:cTn id="13" fill="hold">
                            <p:stCondLst>
                              <p:cond delay="3701"/>
                            </p:stCondLst>
                            <p:childTnLst>
                              <p:par>
                                <p:cTn id="14" presetID="2" presetClass="entr" presetSubtype="4" fill="hold" nodeType="afterEffect">
                                  <p:stCondLst>
                                    <p:cond delay="50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ppt_x"/>
                                          </p:val>
                                        </p:tav>
                                        <p:tav tm="100000">
                                          <p:val>
                                            <p:strVal val="#ppt_x"/>
                                          </p:val>
                                        </p:tav>
                                      </p:tavLst>
                                    </p:anim>
                                    <p:anim calcmode="lin" valueType="num">
                                      <p:cBhvr additive="base">
                                        <p:cTn id="17" dur="500" fill="hold"/>
                                        <p:tgtEl>
                                          <p:spTgt spid="16"/>
                                        </p:tgtEl>
                                        <p:attrNameLst>
                                          <p:attrName>ppt_y</p:attrName>
                                        </p:attrNameLst>
                                      </p:cBhvr>
                                      <p:tavLst>
                                        <p:tav tm="0">
                                          <p:val>
                                            <p:strVal val="1+#ppt_h/2"/>
                                          </p:val>
                                        </p:tav>
                                        <p:tav tm="100000">
                                          <p:val>
                                            <p:strVal val="#ppt_y"/>
                                          </p:val>
                                        </p:tav>
                                      </p:tavLst>
                                    </p:anim>
                                  </p:childTnLst>
                                </p:cTn>
                              </p:par>
                            </p:childTnLst>
                          </p:cTn>
                        </p:par>
                        <p:par>
                          <p:cTn id="18" fill="hold">
                            <p:stCondLst>
                              <p:cond delay="4701"/>
                            </p:stCondLst>
                            <p:childTnLst>
                              <p:par>
                                <p:cTn id="19" presetID="2" presetClass="entr" presetSubtype="4" fill="hold" nodeType="afterEffect">
                                  <p:stCondLst>
                                    <p:cond delay="50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par>
                          <p:cTn id="23" fill="hold">
                            <p:stCondLst>
                              <p:cond delay="5701"/>
                            </p:stCondLst>
                            <p:childTnLst>
                              <p:par>
                                <p:cTn id="24" presetID="2" presetClass="entr" presetSubtype="4" fill="hold" nodeType="afterEffect">
                                  <p:stCondLst>
                                    <p:cond delay="500"/>
                                  </p:stCondLst>
                                  <p:childTnLst>
                                    <p:set>
                                      <p:cBhvr>
                                        <p:cTn id="25" dur="1" fill="hold">
                                          <p:stCondLst>
                                            <p:cond delay="0"/>
                                          </p:stCondLst>
                                        </p:cTn>
                                        <p:tgtEl>
                                          <p:spTgt spid="60"/>
                                        </p:tgtEl>
                                        <p:attrNameLst>
                                          <p:attrName>style.visibility</p:attrName>
                                        </p:attrNameLst>
                                      </p:cBhvr>
                                      <p:to>
                                        <p:strVal val="visible"/>
                                      </p:to>
                                    </p:set>
                                    <p:anim calcmode="lin" valueType="num">
                                      <p:cBhvr additive="base">
                                        <p:cTn id="26" dur="500" fill="hold"/>
                                        <p:tgtEl>
                                          <p:spTgt spid="60"/>
                                        </p:tgtEl>
                                        <p:attrNameLst>
                                          <p:attrName>ppt_x</p:attrName>
                                        </p:attrNameLst>
                                      </p:cBhvr>
                                      <p:tavLst>
                                        <p:tav tm="0">
                                          <p:val>
                                            <p:strVal val="#ppt_x"/>
                                          </p:val>
                                        </p:tav>
                                        <p:tav tm="100000">
                                          <p:val>
                                            <p:strVal val="#ppt_x"/>
                                          </p:val>
                                        </p:tav>
                                      </p:tavLst>
                                    </p:anim>
                                    <p:anim calcmode="lin" valueType="num">
                                      <p:cBhvr additive="base">
                                        <p:cTn id="27" dur="500" fill="hold"/>
                                        <p:tgtEl>
                                          <p:spTgt spid="60"/>
                                        </p:tgtEl>
                                        <p:attrNameLst>
                                          <p:attrName>ppt_y</p:attrName>
                                        </p:attrNameLst>
                                      </p:cBhvr>
                                      <p:tavLst>
                                        <p:tav tm="0">
                                          <p:val>
                                            <p:strVal val="1+#ppt_h/2"/>
                                          </p:val>
                                        </p:tav>
                                        <p:tav tm="100000">
                                          <p:val>
                                            <p:strVal val="#ppt_y"/>
                                          </p:val>
                                        </p:tav>
                                      </p:tavLst>
                                    </p:anim>
                                  </p:childTnLst>
                                </p:cTn>
                              </p:par>
                            </p:childTnLst>
                          </p:cTn>
                        </p:par>
                        <p:par>
                          <p:cTn id="28" fill="hold">
                            <p:stCondLst>
                              <p:cond delay="6701"/>
                            </p:stCondLst>
                            <p:childTnLst>
                              <p:par>
                                <p:cTn id="29" presetID="2" presetClass="entr" presetSubtype="4" fill="hold" nodeType="afterEffect">
                                  <p:stCondLst>
                                    <p:cond delay="50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500" fill="hold"/>
                                        <p:tgtEl>
                                          <p:spTgt spid="41"/>
                                        </p:tgtEl>
                                        <p:attrNameLst>
                                          <p:attrName>ppt_x</p:attrName>
                                        </p:attrNameLst>
                                      </p:cBhvr>
                                      <p:tavLst>
                                        <p:tav tm="0">
                                          <p:val>
                                            <p:strVal val="#ppt_x"/>
                                          </p:val>
                                        </p:tav>
                                        <p:tav tm="100000">
                                          <p:val>
                                            <p:strVal val="#ppt_x"/>
                                          </p:val>
                                        </p:tav>
                                      </p:tavLst>
                                    </p:anim>
                                    <p:anim calcmode="lin" valueType="num">
                                      <p:cBhvr additive="base">
                                        <p:cTn id="32" dur="500" fill="hold"/>
                                        <p:tgtEl>
                                          <p:spTgt spid="41"/>
                                        </p:tgtEl>
                                        <p:attrNameLst>
                                          <p:attrName>ppt_y</p:attrName>
                                        </p:attrNameLst>
                                      </p:cBhvr>
                                      <p:tavLst>
                                        <p:tav tm="0">
                                          <p:val>
                                            <p:strVal val="1+#ppt_h/2"/>
                                          </p:val>
                                        </p:tav>
                                        <p:tav tm="100000">
                                          <p:val>
                                            <p:strVal val="#ppt_y"/>
                                          </p:val>
                                        </p:tav>
                                      </p:tavLst>
                                    </p:anim>
                                  </p:childTnLst>
                                </p:cTn>
                              </p:par>
                            </p:childTnLst>
                          </p:cTn>
                        </p:par>
                        <p:par>
                          <p:cTn id="33" fill="hold">
                            <p:stCondLst>
                              <p:cond delay="7701"/>
                            </p:stCondLst>
                            <p:childTnLst>
                              <p:par>
                                <p:cTn id="34" presetID="2" presetClass="entr" presetSubtype="4" fill="hold" nodeType="afterEffect">
                                  <p:stCondLst>
                                    <p:cond delay="500"/>
                                  </p:stCondLst>
                                  <p:childTnLst>
                                    <p:set>
                                      <p:cBhvr>
                                        <p:cTn id="35" dur="1" fill="hold">
                                          <p:stCondLst>
                                            <p:cond delay="0"/>
                                          </p:stCondLst>
                                        </p:cTn>
                                        <p:tgtEl>
                                          <p:spTgt spid="86"/>
                                        </p:tgtEl>
                                        <p:attrNameLst>
                                          <p:attrName>style.visibility</p:attrName>
                                        </p:attrNameLst>
                                      </p:cBhvr>
                                      <p:to>
                                        <p:strVal val="visible"/>
                                      </p:to>
                                    </p:set>
                                    <p:anim calcmode="lin" valueType="num">
                                      <p:cBhvr additive="base">
                                        <p:cTn id="36" dur="500" fill="hold"/>
                                        <p:tgtEl>
                                          <p:spTgt spid="86"/>
                                        </p:tgtEl>
                                        <p:attrNameLst>
                                          <p:attrName>ppt_x</p:attrName>
                                        </p:attrNameLst>
                                      </p:cBhvr>
                                      <p:tavLst>
                                        <p:tav tm="0">
                                          <p:val>
                                            <p:strVal val="#ppt_x"/>
                                          </p:val>
                                        </p:tav>
                                        <p:tav tm="100000">
                                          <p:val>
                                            <p:strVal val="#ppt_x"/>
                                          </p:val>
                                        </p:tav>
                                      </p:tavLst>
                                    </p:anim>
                                    <p:anim calcmode="lin" valueType="num">
                                      <p:cBhvr additive="base">
                                        <p:cTn id="37" dur="500" fill="hold"/>
                                        <p:tgtEl>
                                          <p:spTgt spid="86"/>
                                        </p:tgtEl>
                                        <p:attrNameLst>
                                          <p:attrName>ppt_y</p:attrName>
                                        </p:attrNameLst>
                                      </p:cBhvr>
                                      <p:tavLst>
                                        <p:tav tm="0">
                                          <p:val>
                                            <p:strVal val="1+#ppt_h/2"/>
                                          </p:val>
                                        </p:tav>
                                        <p:tav tm="100000">
                                          <p:val>
                                            <p:strVal val="#ppt_y"/>
                                          </p:val>
                                        </p:tav>
                                      </p:tavLst>
                                    </p:anim>
                                  </p:childTnLst>
                                </p:cTn>
                              </p:par>
                            </p:childTnLst>
                          </p:cTn>
                        </p:par>
                        <p:par>
                          <p:cTn id="38" fill="hold">
                            <p:stCondLst>
                              <p:cond delay="8701"/>
                            </p:stCondLst>
                            <p:childTnLst>
                              <p:par>
                                <p:cTn id="39" presetID="2" presetClass="entr" presetSubtype="4" fill="hold" nodeType="afterEffect">
                                  <p:stCondLst>
                                    <p:cond delay="500"/>
                                  </p:stCondLst>
                                  <p:childTnLst>
                                    <p:set>
                                      <p:cBhvr>
                                        <p:cTn id="40" dur="1" fill="hold">
                                          <p:stCondLst>
                                            <p:cond delay="0"/>
                                          </p:stCondLst>
                                        </p:cTn>
                                        <p:tgtEl>
                                          <p:spTgt spid="104"/>
                                        </p:tgtEl>
                                        <p:attrNameLst>
                                          <p:attrName>style.visibility</p:attrName>
                                        </p:attrNameLst>
                                      </p:cBhvr>
                                      <p:to>
                                        <p:strVal val="visible"/>
                                      </p:to>
                                    </p:set>
                                    <p:anim calcmode="lin" valueType="num">
                                      <p:cBhvr additive="base">
                                        <p:cTn id="41" dur="500" fill="hold"/>
                                        <p:tgtEl>
                                          <p:spTgt spid="104"/>
                                        </p:tgtEl>
                                        <p:attrNameLst>
                                          <p:attrName>ppt_x</p:attrName>
                                        </p:attrNameLst>
                                      </p:cBhvr>
                                      <p:tavLst>
                                        <p:tav tm="0">
                                          <p:val>
                                            <p:strVal val="#ppt_x"/>
                                          </p:val>
                                        </p:tav>
                                        <p:tav tm="100000">
                                          <p:val>
                                            <p:strVal val="#ppt_x"/>
                                          </p:val>
                                        </p:tav>
                                      </p:tavLst>
                                    </p:anim>
                                    <p:anim calcmode="lin" valueType="num">
                                      <p:cBhvr additive="base">
                                        <p:cTn id="42" dur="500" fill="hold"/>
                                        <p:tgtEl>
                                          <p:spTgt spid="104"/>
                                        </p:tgtEl>
                                        <p:attrNameLst>
                                          <p:attrName>ppt_y</p:attrName>
                                        </p:attrNameLst>
                                      </p:cBhvr>
                                      <p:tavLst>
                                        <p:tav tm="0">
                                          <p:val>
                                            <p:strVal val="1+#ppt_h/2"/>
                                          </p:val>
                                        </p:tav>
                                        <p:tav tm="100000">
                                          <p:val>
                                            <p:strVal val="#ppt_y"/>
                                          </p:val>
                                        </p:tav>
                                      </p:tavLst>
                                    </p:anim>
                                  </p:childTnLst>
                                </p:cTn>
                              </p:par>
                            </p:childTnLst>
                          </p:cTn>
                        </p:par>
                        <p:par>
                          <p:cTn id="43" fill="hold">
                            <p:stCondLst>
                              <p:cond delay="9701"/>
                            </p:stCondLst>
                            <p:childTnLst>
                              <p:par>
                                <p:cTn id="44" presetID="2" presetClass="entr" presetSubtype="4" fill="hold" nodeType="afterEffect">
                                  <p:stCondLst>
                                    <p:cond delay="50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ppt_x"/>
                                          </p:val>
                                        </p:tav>
                                        <p:tav tm="100000">
                                          <p:val>
                                            <p:strVal val="#ppt_x"/>
                                          </p:val>
                                        </p:tav>
                                      </p:tavLst>
                                    </p:anim>
                                    <p:anim calcmode="lin" valueType="num">
                                      <p:cBhvr additive="base">
                                        <p:cTn id="47" dur="500" fill="hold"/>
                                        <p:tgtEl>
                                          <p:spTgt spid="6"/>
                                        </p:tgtEl>
                                        <p:attrNameLst>
                                          <p:attrName>ppt_y</p:attrName>
                                        </p:attrNameLst>
                                      </p:cBhvr>
                                      <p:tavLst>
                                        <p:tav tm="0">
                                          <p:val>
                                            <p:strVal val="1+#ppt_h/2"/>
                                          </p:val>
                                        </p:tav>
                                        <p:tav tm="100000">
                                          <p:val>
                                            <p:strVal val="#ppt_y"/>
                                          </p:val>
                                        </p:tav>
                                      </p:tavLst>
                                    </p:anim>
                                  </p:childTnLst>
                                </p:cTn>
                              </p:par>
                            </p:childTnLst>
                          </p:cTn>
                        </p:par>
                        <p:par>
                          <p:cTn id="48" fill="hold">
                            <p:stCondLst>
                              <p:cond delay="10701"/>
                            </p:stCondLst>
                            <p:childTnLst>
                              <p:par>
                                <p:cTn id="49" presetID="2" presetClass="entr" presetSubtype="4" fill="hold" nodeType="afterEffect">
                                  <p:stCondLst>
                                    <p:cond delay="500"/>
                                  </p:stCondLst>
                                  <p:childTnLst>
                                    <p:set>
                                      <p:cBhvr>
                                        <p:cTn id="50" dur="1" fill="hold">
                                          <p:stCondLst>
                                            <p:cond delay="0"/>
                                          </p:stCondLst>
                                        </p:cTn>
                                        <p:tgtEl>
                                          <p:spTgt spid="82"/>
                                        </p:tgtEl>
                                        <p:attrNameLst>
                                          <p:attrName>style.visibility</p:attrName>
                                        </p:attrNameLst>
                                      </p:cBhvr>
                                      <p:to>
                                        <p:strVal val="visible"/>
                                      </p:to>
                                    </p:set>
                                    <p:anim calcmode="lin" valueType="num">
                                      <p:cBhvr additive="base">
                                        <p:cTn id="51" dur="500" fill="hold"/>
                                        <p:tgtEl>
                                          <p:spTgt spid="82"/>
                                        </p:tgtEl>
                                        <p:attrNameLst>
                                          <p:attrName>ppt_x</p:attrName>
                                        </p:attrNameLst>
                                      </p:cBhvr>
                                      <p:tavLst>
                                        <p:tav tm="0">
                                          <p:val>
                                            <p:strVal val="#ppt_x"/>
                                          </p:val>
                                        </p:tav>
                                        <p:tav tm="100000">
                                          <p:val>
                                            <p:strVal val="#ppt_x"/>
                                          </p:val>
                                        </p:tav>
                                      </p:tavLst>
                                    </p:anim>
                                    <p:anim calcmode="lin" valueType="num">
                                      <p:cBhvr additive="base">
                                        <p:cTn id="52" dur="500" fill="hold"/>
                                        <p:tgtEl>
                                          <p:spTgt spid="82"/>
                                        </p:tgtEl>
                                        <p:attrNameLst>
                                          <p:attrName>ppt_y</p:attrName>
                                        </p:attrNameLst>
                                      </p:cBhvr>
                                      <p:tavLst>
                                        <p:tav tm="0">
                                          <p:val>
                                            <p:strVal val="1+#ppt_h/2"/>
                                          </p:val>
                                        </p:tav>
                                        <p:tav tm="100000">
                                          <p:val>
                                            <p:strVal val="#ppt_y"/>
                                          </p:val>
                                        </p:tav>
                                      </p:tavLst>
                                    </p:anim>
                                  </p:childTnLst>
                                </p:cTn>
                              </p:par>
                            </p:childTnLst>
                          </p:cTn>
                        </p:par>
                        <p:par>
                          <p:cTn id="53" fill="hold">
                            <p:stCondLst>
                              <p:cond delay="11701"/>
                            </p:stCondLst>
                            <p:childTnLst>
                              <p:par>
                                <p:cTn id="54" presetID="2" presetClass="entr" presetSubtype="4" fill="hold" nodeType="afterEffect">
                                  <p:stCondLst>
                                    <p:cond delay="500"/>
                                  </p:stCondLst>
                                  <p:childTnLst>
                                    <p:set>
                                      <p:cBhvr>
                                        <p:cTn id="55" dur="1" fill="hold">
                                          <p:stCondLst>
                                            <p:cond delay="0"/>
                                          </p:stCondLst>
                                        </p:cTn>
                                        <p:tgtEl>
                                          <p:spTgt spid="48"/>
                                        </p:tgtEl>
                                        <p:attrNameLst>
                                          <p:attrName>style.visibility</p:attrName>
                                        </p:attrNameLst>
                                      </p:cBhvr>
                                      <p:to>
                                        <p:strVal val="visible"/>
                                      </p:to>
                                    </p:set>
                                    <p:anim calcmode="lin" valueType="num">
                                      <p:cBhvr additive="base">
                                        <p:cTn id="56" dur="500" fill="hold"/>
                                        <p:tgtEl>
                                          <p:spTgt spid="48"/>
                                        </p:tgtEl>
                                        <p:attrNameLst>
                                          <p:attrName>ppt_x</p:attrName>
                                        </p:attrNameLst>
                                      </p:cBhvr>
                                      <p:tavLst>
                                        <p:tav tm="0">
                                          <p:val>
                                            <p:strVal val="#ppt_x"/>
                                          </p:val>
                                        </p:tav>
                                        <p:tav tm="100000">
                                          <p:val>
                                            <p:strVal val="#ppt_x"/>
                                          </p:val>
                                        </p:tav>
                                      </p:tavLst>
                                    </p:anim>
                                    <p:anim calcmode="lin" valueType="num">
                                      <p:cBhvr additive="base">
                                        <p:cTn id="57" dur="500" fill="hold"/>
                                        <p:tgtEl>
                                          <p:spTgt spid="48"/>
                                        </p:tgtEl>
                                        <p:attrNameLst>
                                          <p:attrName>ppt_y</p:attrName>
                                        </p:attrNameLst>
                                      </p:cBhvr>
                                      <p:tavLst>
                                        <p:tav tm="0">
                                          <p:val>
                                            <p:strVal val="1+#ppt_h/2"/>
                                          </p:val>
                                        </p:tav>
                                        <p:tav tm="100000">
                                          <p:val>
                                            <p:strVal val="#ppt_y"/>
                                          </p:val>
                                        </p:tav>
                                      </p:tavLst>
                                    </p:anim>
                                  </p:childTnLst>
                                </p:cTn>
                              </p:par>
                            </p:childTnLst>
                          </p:cTn>
                        </p:par>
                        <p:par>
                          <p:cTn id="58" fill="hold">
                            <p:stCondLst>
                              <p:cond delay="12701"/>
                            </p:stCondLst>
                            <p:childTnLst>
                              <p:par>
                                <p:cTn id="59" presetID="2" presetClass="entr" presetSubtype="4" fill="hold" nodeType="afterEffect">
                                  <p:stCondLst>
                                    <p:cond delay="500"/>
                                  </p:stCondLst>
                                  <p:childTnLst>
                                    <p:set>
                                      <p:cBhvr>
                                        <p:cTn id="60" dur="1" fill="hold">
                                          <p:stCondLst>
                                            <p:cond delay="0"/>
                                          </p:stCondLst>
                                        </p:cTn>
                                        <p:tgtEl>
                                          <p:spTgt spid="88"/>
                                        </p:tgtEl>
                                        <p:attrNameLst>
                                          <p:attrName>style.visibility</p:attrName>
                                        </p:attrNameLst>
                                      </p:cBhvr>
                                      <p:to>
                                        <p:strVal val="visible"/>
                                      </p:to>
                                    </p:set>
                                    <p:anim calcmode="lin" valueType="num">
                                      <p:cBhvr additive="base">
                                        <p:cTn id="61" dur="500" fill="hold"/>
                                        <p:tgtEl>
                                          <p:spTgt spid="88"/>
                                        </p:tgtEl>
                                        <p:attrNameLst>
                                          <p:attrName>ppt_x</p:attrName>
                                        </p:attrNameLst>
                                      </p:cBhvr>
                                      <p:tavLst>
                                        <p:tav tm="0">
                                          <p:val>
                                            <p:strVal val="#ppt_x"/>
                                          </p:val>
                                        </p:tav>
                                        <p:tav tm="100000">
                                          <p:val>
                                            <p:strVal val="#ppt_x"/>
                                          </p:val>
                                        </p:tav>
                                      </p:tavLst>
                                    </p:anim>
                                    <p:anim calcmode="lin" valueType="num">
                                      <p:cBhvr additive="base">
                                        <p:cTn id="62" dur="500" fill="hold"/>
                                        <p:tgtEl>
                                          <p:spTgt spid="88"/>
                                        </p:tgtEl>
                                        <p:attrNameLst>
                                          <p:attrName>ppt_y</p:attrName>
                                        </p:attrNameLst>
                                      </p:cBhvr>
                                      <p:tavLst>
                                        <p:tav tm="0">
                                          <p:val>
                                            <p:strVal val="1+#ppt_h/2"/>
                                          </p:val>
                                        </p:tav>
                                        <p:tav tm="100000">
                                          <p:val>
                                            <p:strVal val="#ppt_y"/>
                                          </p:val>
                                        </p:tav>
                                      </p:tavLst>
                                    </p:anim>
                                  </p:childTnLst>
                                </p:cTn>
                              </p:par>
                            </p:childTnLst>
                          </p:cTn>
                        </p:par>
                        <p:par>
                          <p:cTn id="63" fill="hold">
                            <p:stCondLst>
                              <p:cond delay="13701"/>
                            </p:stCondLst>
                            <p:childTnLst>
                              <p:par>
                                <p:cTn id="64" presetID="2" presetClass="entr" presetSubtype="4" fill="hold" nodeType="afterEffect">
                                  <p:stCondLst>
                                    <p:cond delay="500"/>
                                  </p:stCondLst>
                                  <p:childTnLst>
                                    <p:set>
                                      <p:cBhvr>
                                        <p:cTn id="65" dur="1" fill="hold">
                                          <p:stCondLst>
                                            <p:cond delay="0"/>
                                          </p:stCondLst>
                                        </p:cTn>
                                        <p:tgtEl>
                                          <p:spTgt spid="54"/>
                                        </p:tgtEl>
                                        <p:attrNameLst>
                                          <p:attrName>style.visibility</p:attrName>
                                        </p:attrNameLst>
                                      </p:cBhvr>
                                      <p:to>
                                        <p:strVal val="visible"/>
                                      </p:to>
                                    </p:set>
                                    <p:anim calcmode="lin" valueType="num">
                                      <p:cBhvr additive="base">
                                        <p:cTn id="66" dur="500" fill="hold"/>
                                        <p:tgtEl>
                                          <p:spTgt spid="54"/>
                                        </p:tgtEl>
                                        <p:attrNameLst>
                                          <p:attrName>ppt_x</p:attrName>
                                        </p:attrNameLst>
                                      </p:cBhvr>
                                      <p:tavLst>
                                        <p:tav tm="0">
                                          <p:val>
                                            <p:strVal val="#ppt_x"/>
                                          </p:val>
                                        </p:tav>
                                        <p:tav tm="100000">
                                          <p:val>
                                            <p:strVal val="#ppt_x"/>
                                          </p:val>
                                        </p:tav>
                                      </p:tavLst>
                                    </p:anim>
                                    <p:anim calcmode="lin" valueType="num">
                                      <p:cBhvr additive="base">
                                        <p:cTn id="67" dur="500" fill="hold"/>
                                        <p:tgtEl>
                                          <p:spTgt spid="54"/>
                                        </p:tgtEl>
                                        <p:attrNameLst>
                                          <p:attrName>ppt_y</p:attrName>
                                        </p:attrNameLst>
                                      </p:cBhvr>
                                      <p:tavLst>
                                        <p:tav tm="0">
                                          <p:val>
                                            <p:strVal val="1+#ppt_h/2"/>
                                          </p:val>
                                        </p:tav>
                                        <p:tav tm="100000">
                                          <p:val>
                                            <p:strVal val="#ppt_y"/>
                                          </p:val>
                                        </p:tav>
                                      </p:tavLst>
                                    </p:anim>
                                  </p:childTnLst>
                                </p:cTn>
                              </p:par>
                            </p:childTnLst>
                          </p:cTn>
                        </p:par>
                        <p:par>
                          <p:cTn id="68" fill="hold">
                            <p:stCondLst>
                              <p:cond delay="14701"/>
                            </p:stCondLst>
                            <p:childTnLst>
                              <p:par>
                                <p:cTn id="69" presetID="2" presetClass="entr" presetSubtype="4" fill="hold" nodeType="afterEffect">
                                  <p:stCondLst>
                                    <p:cond delay="500"/>
                                  </p:stCondLst>
                                  <p:childTnLst>
                                    <p:set>
                                      <p:cBhvr>
                                        <p:cTn id="70" dur="1" fill="hold">
                                          <p:stCondLst>
                                            <p:cond delay="0"/>
                                          </p:stCondLst>
                                        </p:cTn>
                                        <p:tgtEl>
                                          <p:spTgt spid="50"/>
                                        </p:tgtEl>
                                        <p:attrNameLst>
                                          <p:attrName>style.visibility</p:attrName>
                                        </p:attrNameLst>
                                      </p:cBhvr>
                                      <p:to>
                                        <p:strVal val="visible"/>
                                      </p:to>
                                    </p:set>
                                    <p:anim calcmode="lin" valueType="num">
                                      <p:cBhvr additive="base">
                                        <p:cTn id="71" dur="500" fill="hold"/>
                                        <p:tgtEl>
                                          <p:spTgt spid="50"/>
                                        </p:tgtEl>
                                        <p:attrNameLst>
                                          <p:attrName>ppt_x</p:attrName>
                                        </p:attrNameLst>
                                      </p:cBhvr>
                                      <p:tavLst>
                                        <p:tav tm="0">
                                          <p:val>
                                            <p:strVal val="#ppt_x"/>
                                          </p:val>
                                        </p:tav>
                                        <p:tav tm="100000">
                                          <p:val>
                                            <p:strVal val="#ppt_x"/>
                                          </p:val>
                                        </p:tav>
                                      </p:tavLst>
                                    </p:anim>
                                    <p:anim calcmode="lin" valueType="num">
                                      <p:cBhvr additive="base">
                                        <p:cTn id="72" dur="500" fill="hold"/>
                                        <p:tgtEl>
                                          <p:spTgt spid="50"/>
                                        </p:tgtEl>
                                        <p:attrNameLst>
                                          <p:attrName>ppt_y</p:attrName>
                                        </p:attrNameLst>
                                      </p:cBhvr>
                                      <p:tavLst>
                                        <p:tav tm="0">
                                          <p:val>
                                            <p:strVal val="1+#ppt_h/2"/>
                                          </p:val>
                                        </p:tav>
                                        <p:tav tm="100000">
                                          <p:val>
                                            <p:strVal val="#ppt_y"/>
                                          </p:val>
                                        </p:tav>
                                      </p:tavLst>
                                    </p:anim>
                                  </p:childTnLst>
                                </p:cTn>
                              </p:par>
                            </p:childTnLst>
                          </p:cTn>
                        </p:par>
                        <p:par>
                          <p:cTn id="73" fill="hold">
                            <p:stCondLst>
                              <p:cond delay="15701"/>
                            </p:stCondLst>
                            <p:childTnLst>
                              <p:par>
                                <p:cTn id="74" presetID="2" presetClass="entr" presetSubtype="4" fill="hold" nodeType="afterEffect">
                                  <p:stCondLst>
                                    <p:cond delay="500"/>
                                  </p:stCondLst>
                                  <p:childTnLst>
                                    <p:set>
                                      <p:cBhvr>
                                        <p:cTn id="75" dur="1" fill="hold">
                                          <p:stCondLst>
                                            <p:cond delay="0"/>
                                          </p:stCondLst>
                                        </p:cTn>
                                        <p:tgtEl>
                                          <p:spTgt spid="62"/>
                                        </p:tgtEl>
                                        <p:attrNameLst>
                                          <p:attrName>style.visibility</p:attrName>
                                        </p:attrNameLst>
                                      </p:cBhvr>
                                      <p:to>
                                        <p:strVal val="visible"/>
                                      </p:to>
                                    </p:set>
                                    <p:anim calcmode="lin" valueType="num">
                                      <p:cBhvr additive="base">
                                        <p:cTn id="76" dur="500" fill="hold"/>
                                        <p:tgtEl>
                                          <p:spTgt spid="62"/>
                                        </p:tgtEl>
                                        <p:attrNameLst>
                                          <p:attrName>ppt_x</p:attrName>
                                        </p:attrNameLst>
                                      </p:cBhvr>
                                      <p:tavLst>
                                        <p:tav tm="0">
                                          <p:val>
                                            <p:strVal val="#ppt_x"/>
                                          </p:val>
                                        </p:tav>
                                        <p:tav tm="100000">
                                          <p:val>
                                            <p:strVal val="#ppt_x"/>
                                          </p:val>
                                        </p:tav>
                                      </p:tavLst>
                                    </p:anim>
                                    <p:anim calcmode="lin" valueType="num">
                                      <p:cBhvr additive="base">
                                        <p:cTn id="77" dur="500" fill="hold"/>
                                        <p:tgtEl>
                                          <p:spTgt spid="62"/>
                                        </p:tgtEl>
                                        <p:attrNameLst>
                                          <p:attrName>ppt_y</p:attrName>
                                        </p:attrNameLst>
                                      </p:cBhvr>
                                      <p:tavLst>
                                        <p:tav tm="0">
                                          <p:val>
                                            <p:strVal val="1+#ppt_h/2"/>
                                          </p:val>
                                        </p:tav>
                                        <p:tav tm="100000">
                                          <p:val>
                                            <p:strVal val="#ppt_y"/>
                                          </p:val>
                                        </p:tav>
                                      </p:tavLst>
                                    </p:anim>
                                  </p:childTnLst>
                                </p:cTn>
                              </p:par>
                            </p:childTnLst>
                          </p:cTn>
                        </p:par>
                        <p:par>
                          <p:cTn id="78" fill="hold">
                            <p:stCondLst>
                              <p:cond delay="16701"/>
                            </p:stCondLst>
                            <p:childTnLst>
                              <p:par>
                                <p:cTn id="79" presetID="2" presetClass="entr" presetSubtype="4" fill="hold" nodeType="afterEffect">
                                  <p:stCondLst>
                                    <p:cond delay="500"/>
                                  </p:stCondLst>
                                  <p:childTnLst>
                                    <p:set>
                                      <p:cBhvr>
                                        <p:cTn id="80" dur="1" fill="hold">
                                          <p:stCondLst>
                                            <p:cond delay="0"/>
                                          </p:stCondLst>
                                        </p:cTn>
                                        <p:tgtEl>
                                          <p:spTgt spid="68"/>
                                        </p:tgtEl>
                                        <p:attrNameLst>
                                          <p:attrName>style.visibility</p:attrName>
                                        </p:attrNameLst>
                                      </p:cBhvr>
                                      <p:to>
                                        <p:strVal val="visible"/>
                                      </p:to>
                                    </p:set>
                                    <p:anim calcmode="lin" valueType="num">
                                      <p:cBhvr additive="base">
                                        <p:cTn id="81" dur="500" fill="hold"/>
                                        <p:tgtEl>
                                          <p:spTgt spid="68"/>
                                        </p:tgtEl>
                                        <p:attrNameLst>
                                          <p:attrName>ppt_x</p:attrName>
                                        </p:attrNameLst>
                                      </p:cBhvr>
                                      <p:tavLst>
                                        <p:tav tm="0">
                                          <p:val>
                                            <p:strVal val="#ppt_x"/>
                                          </p:val>
                                        </p:tav>
                                        <p:tav tm="100000">
                                          <p:val>
                                            <p:strVal val="#ppt_x"/>
                                          </p:val>
                                        </p:tav>
                                      </p:tavLst>
                                    </p:anim>
                                    <p:anim calcmode="lin" valueType="num">
                                      <p:cBhvr additive="base">
                                        <p:cTn id="82" dur="500" fill="hold"/>
                                        <p:tgtEl>
                                          <p:spTgt spid="68"/>
                                        </p:tgtEl>
                                        <p:attrNameLst>
                                          <p:attrName>ppt_y</p:attrName>
                                        </p:attrNameLst>
                                      </p:cBhvr>
                                      <p:tavLst>
                                        <p:tav tm="0">
                                          <p:val>
                                            <p:strVal val="1+#ppt_h/2"/>
                                          </p:val>
                                        </p:tav>
                                        <p:tav tm="100000">
                                          <p:val>
                                            <p:strVal val="#ppt_y"/>
                                          </p:val>
                                        </p:tav>
                                      </p:tavLst>
                                    </p:anim>
                                  </p:childTnLst>
                                </p:cTn>
                              </p:par>
                            </p:childTnLst>
                          </p:cTn>
                        </p:par>
                        <p:par>
                          <p:cTn id="83" fill="hold">
                            <p:stCondLst>
                              <p:cond delay="17701"/>
                            </p:stCondLst>
                            <p:childTnLst>
                              <p:par>
                                <p:cTn id="84" presetID="2" presetClass="entr" presetSubtype="4" fill="hold" nodeType="afterEffect">
                                  <p:stCondLst>
                                    <p:cond delay="500"/>
                                  </p:stCondLst>
                                  <p:childTnLst>
                                    <p:set>
                                      <p:cBhvr>
                                        <p:cTn id="85" dur="1" fill="hold">
                                          <p:stCondLst>
                                            <p:cond delay="0"/>
                                          </p:stCondLst>
                                        </p:cTn>
                                        <p:tgtEl>
                                          <p:spTgt spid="66"/>
                                        </p:tgtEl>
                                        <p:attrNameLst>
                                          <p:attrName>style.visibility</p:attrName>
                                        </p:attrNameLst>
                                      </p:cBhvr>
                                      <p:to>
                                        <p:strVal val="visible"/>
                                      </p:to>
                                    </p:set>
                                    <p:anim calcmode="lin" valueType="num">
                                      <p:cBhvr additive="base">
                                        <p:cTn id="86" dur="500" fill="hold"/>
                                        <p:tgtEl>
                                          <p:spTgt spid="66"/>
                                        </p:tgtEl>
                                        <p:attrNameLst>
                                          <p:attrName>ppt_x</p:attrName>
                                        </p:attrNameLst>
                                      </p:cBhvr>
                                      <p:tavLst>
                                        <p:tav tm="0">
                                          <p:val>
                                            <p:strVal val="#ppt_x"/>
                                          </p:val>
                                        </p:tav>
                                        <p:tav tm="100000">
                                          <p:val>
                                            <p:strVal val="#ppt_x"/>
                                          </p:val>
                                        </p:tav>
                                      </p:tavLst>
                                    </p:anim>
                                    <p:anim calcmode="lin" valueType="num">
                                      <p:cBhvr additive="base">
                                        <p:cTn id="87" dur="500" fill="hold"/>
                                        <p:tgtEl>
                                          <p:spTgt spid="66"/>
                                        </p:tgtEl>
                                        <p:attrNameLst>
                                          <p:attrName>ppt_y</p:attrName>
                                        </p:attrNameLst>
                                      </p:cBhvr>
                                      <p:tavLst>
                                        <p:tav tm="0">
                                          <p:val>
                                            <p:strVal val="1+#ppt_h/2"/>
                                          </p:val>
                                        </p:tav>
                                        <p:tav tm="100000">
                                          <p:val>
                                            <p:strVal val="#ppt_y"/>
                                          </p:val>
                                        </p:tav>
                                      </p:tavLst>
                                    </p:anim>
                                  </p:childTnLst>
                                </p:cTn>
                              </p:par>
                            </p:childTnLst>
                          </p:cTn>
                        </p:par>
                        <p:par>
                          <p:cTn id="88" fill="hold">
                            <p:stCondLst>
                              <p:cond delay="18701"/>
                            </p:stCondLst>
                            <p:childTnLst>
                              <p:par>
                                <p:cTn id="89" presetID="2" presetClass="entr" presetSubtype="4" fill="hold" nodeType="afterEffect">
                                  <p:stCondLst>
                                    <p:cond delay="500"/>
                                  </p:stCondLst>
                                  <p:childTnLst>
                                    <p:set>
                                      <p:cBhvr>
                                        <p:cTn id="90" dur="1" fill="hold">
                                          <p:stCondLst>
                                            <p:cond delay="0"/>
                                          </p:stCondLst>
                                        </p:cTn>
                                        <p:tgtEl>
                                          <p:spTgt spid="37"/>
                                        </p:tgtEl>
                                        <p:attrNameLst>
                                          <p:attrName>style.visibility</p:attrName>
                                        </p:attrNameLst>
                                      </p:cBhvr>
                                      <p:to>
                                        <p:strVal val="visible"/>
                                      </p:to>
                                    </p:set>
                                    <p:anim calcmode="lin" valueType="num">
                                      <p:cBhvr additive="base">
                                        <p:cTn id="91" dur="500" fill="hold"/>
                                        <p:tgtEl>
                                          <p:spTgt spid="37"/>
                                        </p:tgtEl>
                                        <p:attrNameLst>
                                          <p:attrName>ppt_x</p:attrName>
                                        </p:attrNameLst>
                                      </p:cBhvr>
                                      <p:tavLst>
                                        <p:tav tm="0">
                                          <p:val>
                                            <p:strVal val="#ppt_x"/>
                                          </p:val>
                                        </p:tav>
                                        <p:tav tm="100000">
                                          <p:val>
                                            <p:strVal val="#ppt_x"/>
                                          </p:val>
                                        </p:tav>
                                      </p:tavLst>
                                    </p:anim>
                                    <p:anim calcmode="lin" valueType="num">
                                      <p:cBhvr additive="base">
                                        <p:cTn id="92" dur="500" fill="hold"/>
                                        <p:tgtEl>
                                          <p:spTgt spid="37"/>
                                        </p:tgtEl>
                                        <p:attrNameLst>
                                          <p:attrName>ppt_y</p:attrName>
                                        </p:attrNameLst>
                                      </p:cBhvr>
                                      <p:tavLst>
                                        <p:tav tm="0">
                                          <p:val>
                                            <p:strVal val="1+#ppt_h/2"/>
                                          </p:val>
                                        </p:tav>
                                        <p:tav tm="100000">
                                          <p:val>
                                            <p:strVal val="#ppt_y"/>
                                          </p:val>
                                        </p:tav>
                                      </p:tavLst>
                                    </p:anim>
                                  </p:childTnLst>
                                </p:cTn>
                              </p:par>
                            </p:childTnLst>
                          </p:cTn>
                        </p:par>
                        <p:par>
                          <p:cTn id="93" fill="hold">
                            <p:stCondLst>
                              <p:cond delay="19701"/>
                            </p:stCondLst>
                            <p:childTnLst>
                              <p:par>
                                <p:cTn id="94" presetID="2" presetClass="entr" presetSubtype="4" fill="hold" nodeType="afterEffect">
                                  <p:stCondLst>
                                    <p:cond delay="500"/>
                                  </p:stCondLst>
                                  <p:childTnLst>
                                    <p:set>
                                      <p:cBhvr>
                                        <p:cTn id="95" dur="1" fill="hold">
                                          <p:stCondLst>
                                            <p:cond delay="0"/>
                                          </p:stCondLst>
                                        </p:cTn>
                                        <p:tgtEl>
                                          <p:spTgt spid="74"/>
                                        </p:tgtEl>
                                        <p:attrNameLst>
                                          <p:attrName>style.visibility</p:attrName>
                                        </p:attrNameLst>
                                      </p:cBhvr>
                                      <p:to>
                                        <p:strVal val="visible"/>
                                      </p:to>
                                    </p:set>
                                    <p:anim calcmode="lin" valueType="num">
                                      <p:cBhvr additive="base">
                                        <p:cTn id="96" dur="500" fill="hold"/>
                                        <p:tgtEl>
                                          <p:spTgt spid="74"/>
                                        </p:tgtEl>
                                        <p:attrNameLst>
                                          <p:attrName>ppt_x</p:attrName>
                                        </p:attrNameLst>
                                      </p:cBhvr>
                                      <p:tavLst>
                                        <p:tav tm="0">
                                          <p:val>
                                            <p:strVal val="#ppt_x"/>
                                          </p:val>
                                        </p:tav>
                                        <p:tav tm="100000">
                                          <p:val>
                                            <p:strVal val="#ppt_x"/>
                                          </p:val>
                                        </p:tav>
                                      </p:tavLst>
                                    </p:anim>
                                    <p:anim calcmode="lin" valueType="num">
                                      <p:cBhvr additive="base">
                                        <p:cTn id="97" dur="500" fill="hold"/>
                                        <p:tgtEl>
                                          <p:spTgt spid="74"/>
                                        </p:tgtEl>
                                        <p:attrNameLst>
                                          <p:attrName>ppt_y</p:attrName>
                                        </p:attrNameLst>
                                      </p:cBhvr>
                                      <p:tavLst>
                                        <p:tav tm="0">
                                          <p:val>
                                            <p:strVal val="1+#ppt_h/2"/>
                                          </p:val>
                                        </p:tav>
                                        <p:tav tm="100000">
                                          <p:val>
                                            <p:strVal val="#ppt_y"/>
                                          </p:val>
                                        </p:tav>
                                      </p:tavLst>
                                    </p:anim>
                                  </p:childTnLst>
                                </p:cTn>
                              </p:par>
                            </p:childTnLst>
                          </p:cTn>
                        </p:par>
                        <p:par>
                          <p:cTn id="98" fill="hold">
                            <p:stCondLst>
                              <p:cond delay="20701"/>
                            </p:stCondLst>
                            <p:childTnLst>
                              <p:par>
                                <p:cTn id="99" presetID="2" presetClass="entr" presetSubtype="4" fill="hold" nodeType="afterEffect">
                                  <p:stCondLst>
                                    <p:cond delay="500"/>
                                  </p:stCondLst>
                                  <p:childTnLst>
                                    <p:set>
                                      <p:cBhvr>
                                        <p:cTn id="100" dur="1" fill="hold">
                                          <p:stCondLst>
                                            <p:cond delay="0"/>
                                          </p:stCondLst>
                                        </p:cTn>
                                        <p:tgtEl>
                                          <p:spTgt spid="78"/>
                                        </p:tgtEl>
                                        <p:attrNameLst>
                                          <p:attrName>style.visibility</p:attrName>
                                        </p:attrNameLst>
                                      </p:cBhvr>
                                      <p:to>
                                        <p:strVal val="visible"/>
                                      </p:to>
                                    </p:set>
                                    <p:anim calcmode="lin" valueType="num">
                                      <p:cBhvr additive="base">
                                        <p:cTn id="101" dur="500" fill="hold"/>
                                        <p:tgtEl>
                                          <p:spTgt spid="78"/>
                                        </p:tgtEl>
                                        <p:attrNameLst>
                                          <p:attrName>ppt_x</p:attrName>
                                        </p:attrNameLst>
                                      </p:cBhvr>
                                      <p:tavLst>
                                        <p:tav tm="0">
                                          <p:val>
                                            <p:strVal val="#ppt_x"/>
                                          </p:val>
                                        </p:tav>
                                        <p:tav tm="100000">
                                          <p:val>
                                            <p:strVal val="#ppt_x"/>
                                          </p:val>
                                        </p:tav>
                                      </p:tavLst>
                                    </p:anim>
                                    <p:anim calcmode="lin" valueType="num">
                                      <p:cBhvr additive="base">
                                        <p:cTn id="102" dur="500" fill="hold"/>
                                        <p:tgtEl>
                                          <p:spTgt spid="78"/>
                                        </p:tgtEl>
                                        <p:attrNameLst>
                                          <p:attrName>ppt_y</p:attrName>
                                        </p:attrNameLst>
                                      </p:cBhvr>
                                      <p:tavLst>
                                        <p:tav tm="0">
                                          <p:val>
                                            <p:strVal val="1+#ppt_h/2"/>
                                          </p:val>
                                        </p:tav>
                                        <p:tav tm="100000">
                                          <p:val>
                                            <p:strVal val="#ppt_y"/>
                                          </p:val>
                                        </p:tav>
                                      </p:tavLst>
                                    </p:anim>
                                  </p:childTnLst>
                                </p:cTn>
                              </p:par>
                            </p:childTnLst>
                          </p:cTn>
                        </p:par>
                        <p:par>
                          <p:cTn id="103" fill="hold">
                            <p:stCondLst>
                              <p:cond delay="21701"/>
                            </p:stCondLst>
                            <p:childTnLst>
                              <p:par>
                                <p:cTn id="104" presetID="2" presetClass="entr" presetSubtype="4" fill="hold" nodeType="afterEffect">
                                  <p:stCondLst>
                                    <p:cond delay="500"/>
                                  </p:stCondLst>
                                  <p:childTnLst>
                                    <p:set>
                                      <p:cBhvr>
                                        <p:cTn id="105" dur="1" fill="hold">
                                          <p:stCondLst>
                                            <p:cond delay="0"/>
                                          </p:stCondLst>
                                        </p:cTn>
                                        <p:tgtEl>
                                          <p:spTgt spid="27"/>
                                        </p:tgtEl>
                                        <p:attrNameLst>
                                          <p:attrName>style.visibility</p:attrName>
                                        </p:attrNameLst>
                                      </p:cBhvr>
                                      <p:to>
                                        <p:strVal val="visible"/>
                                      </p:to>
                                    </p:set>
                                    <p:anim calcmode="lin" valueType="num">
                                      <p:cBhvr additive="base">
                                        <p:cTn id="106" dur="500" fill="hold"/>
                                        <p:tgtEl>
                                          <p:spTgt spid="27"/>
                                        </p:tgtEl>
                                        <p:attrNameLst>
                                          <p:attrName>ppt_x</p:attrName>
                                        </p:attrNameLst>
                                      </p:cBhvr>
                                      <p:tavLst>
                                        <p:tav tm="0">
                                          <p:val>
                                            <p:strVal val="#ppt_x"/>
                                          </p:val>
                                        </p:tav>
                                        <p:tav tm="100000">
                                          <p:val>
                                            <p:strVal val="#ppt_x"/>
                                          </p:val>
                                        </p:tav>
                                      </p:tavLst>
                                    </p:anim>
                                    <p:anim calcmode="lin" valueType="num">
                                      <p:cBhvr additive="base">
                                        <p:cTn id="107" dur="500" fill="hold"/>
                                        <p:tgtEl>
                                          <p:spTgt spid="27"/>
                                        </p:tgtEl>
                                        <p:attrNameLst>
                                          <p:attrName>ppt_y</p:attrName>
                                        </p:attrNameLst>
                                      </p:cBhvr>
                                      <p:tavLst>
                                        <p:tav tm="0">
                                          <p:val>
                                            <p:strVal val="1+#ppt_h/2"/>
                                          </p:val>
                                        </p:tav>
                                        <p:tav tm="100000">
                                          <p:val>
                                            <p:strVal val="#ppt_y"/>
                                          </p:val>
                                        </p:tav>
                                      </p:tavLst>
                                    </p:anim>
                                  </p:childTnLst>
                                </p:cTn>
                              </p:par>
                            </p:childTnLst>
                          </p:cTn>
                        </p:par>
                        <p:par>
                          <p:cTn id="108" fill="hold">
                            <p:stCondLst>
                              <p:cond delay="22701"/>
                            </p:stCondLst>
                            <p:childTnLst>
                              <p:par>
                                <p:cTn id="109" presetID="2" presetClass="entr" presetSubtype="4" fill="hold" nodeType="afterEffect">
                                  <p:stCondLst>
                                    <p:cond delay="500"/>
                                  </p:stCondLst>
                                  <p:childTnLst>
                                    <p:set>
                                      <p:cBhvr>
                                        <p:cTn id="110" dur="1" fill="hold">
                                          <p:stCondLst>
                                            <p:cond delay="0"/>
                                          </p:stCondLst>
                                        </p:cTn>
                                        <p:tgtEl>
                                          <p:spTgt spid="72"/>
                                        </p:tgtEl>
                                        <p:attrNameLst>
                                          <p:attrName>style.visibility</p:attrName>
                                        </p:attrNameLst>
                                      </p:cBhvr>
                                      <p:to>
                                        <p:strVal val="visible"/>
                                      </p:to>
                                    </p:set>
                                    <p:anim calcmode="lin" valueType="num">
                                      <p:cBhvr additive="base">
                                        <p:cTn id="111" dur="500" fill="hold"/>
                                        <p:tgtEl>
                                          <p:spTgt spid="72"/>
                                        </p:tgtEl>
                                        <p:attrNameLst>
                                          <p:attrName>ppt_x</p:attrName>
                                        </p:attrNameLst>
                                      </p:cBhvr>
                                      <p:tavLst>
                                        <p:tav tm="0">
                                          <p:val>
                                            <p:strVal val="#ppt_x"/>
                                          </p:val>
                                        </p:tav>
                                        <p:tav tm="100000">
                                          <p:val>
                                            <p:strVal val="#ppt_x"/>
                                          </p:val>
                                        </p:tav>
                                      </p:tavLst>
                                    </p:anim>
                                    <p:anim calcmode="lin" valueType="num">
                                      <p:cBhvr additive="base">
                                        <p:cTn id="112" dur="500" fill="hold"/>
                                        <p:tgtEl>
                                          <p:spTgt spid="72"/>
                                        </p:tgtEl>
                                        <p:attrNameLst>
                                          <p:attrName>ppt_y</p:attrName>
                                        </p:attrNameLst>
                                      </p:cBhvr>
                                      <p:tavLst>
                                        <p:tav tm="0">
                                          <p:val>
                                            <p:strVal val="1+#ppt_h/2"/>
                                          </p:val>
                                        </p:tav>
                                        <p:tav tm="100000">
                                          <p:val>
                                            <p:strVal val="#ppt_y"/>
                                          </p:val>
                                        </p:tav>
                                      </p:tavLst>
                                    </p:anim>
                                  </p:childTnLst>
                                </p:cTn>
                              </p:par>
                            </p:childTnLst>
                          </p:cTn>
                        </p:par>
                        <p:par>
                          <p:cTn id="113" fill="hold">
                            <p:stCondLst>
                              <p:cond delay="23701"/>
                            </p:stCondLst>
                            <p:childTnLst>
                              <p:par>
                                <p:cTn id="114" presetID="2" presetClass="entr" presetSubtype="4" fill="hold" nodeType="afterEffect">
                                  <p:stCondLst>
                                    <p:cond delay="500"/>
                                  </p:stCondLst>
                                  <p:childTnLst>
                                    <p:set>
                                      <p:cBhvr>
                                        <p:cTn id="115" dur="1" fill="hold">
                                          <p:stCondLst>
                                            <p:cond delay="0"/>
                                          </p:stCondLst>
                                        </p:cTn>
                                        <p:tgtEl>
                                          <p:spTgt spid="23"/>
                                        </p:tgtEl>
                                        <p:attrNameLst>
                                          <p:attrName>style.visibility</p:attrName>
                                        </p:attrNameLst>
                                      </p:cBhvr>
                                      <p:to>
                                        <p:strVal val="visible"/>
                                      </p:to>
                                    </p:set>
                                    <p:anim calcmode="lin" valueType="num">
                                      <p:cBhvr additive="base">
                                        <p:cTn id="116" dur="500" fill="hold"/>
                                        <p:tgtEl>
                                          <p:spTgt spid="23"/>
                                        </p:tgtEl>
                                        <p:attrNameLst>
                                          <p:attrName>ppt_x</p:attrName>
                                        </p:attrNameLst>
                                      </p:cBhvr>
                                      <p:tavLst>
                                        <p:tav tm="0">
                                          <p:val>
                                            <p:strVal val="#ppt_x"/>
                                          </p:val>
                                        </p:tav>
                                        <p:tav tm="100000">
                                          <p:val>
                                            <p:strVal val="#ppt_x"/>
                                          </p:val>
                                        </p:tav>
                                      </p:tavLst>
                                    </p:anim>
                                    <p:anim calcmode="lin" valueType="num">
                                      <p:cBhvr additive="base">
                                        <p:cTn id="117" dur="500" fill="hold"/>
                                        <p:tgtEl>
                                          <p:spTgt spid="23"/>
                                        </p:tgtEl>
                                        <p:attrNameLst>
                                          <p:attrName>ppt_y</p:attrName>
                                        </p:attrNameLst>
                                      </p:cBhvr>
                                      <p:tavLst>
                                        <p:tav tm="0">
                                          <p:val>
                                            <p:strVal val="1+#ppt_h/2"/>
                                          </p:val>
                                        </p:tav>
                                        <p:tav tm="100000">
                                          <p:val>
                                            <p:strVal val="#ppt_y"/>
                                          </p:val>
                                        </p:tav>
                                      </p:tavLst>
                                    </p:anim>
                                  </p:childTnLst>
                                </p:cTn>
                              </p:par>
                            </p:childTnLst>
                          </p:cTn>
                        </p:par>
                        <p:par>
                          <p:cTn id="118" fill="hold">
                            <p:stCondLst>
                              <p:cond delay="24701"/>
                            </p:stCondLst>
                            <p:childTnLst>
                              <p:par>
                                <p:cTn id="119" presetID="2" presetClass="entr" presetSubtype="4" fill="hold" nodeType="afterEffect">
                                  <p:stCondLst>
                                    <p:cond delay="500"/>
                                  </p:stCondLst>
                                  <p:childTnLst>
                                    <p:set>
                                      <p:cBhvr>
                                        <p:cTn id="120" dur="1" fill="hold">
                                          <p:stCondLst>
                                            <p:cond delay="0"/>
                                          </p:stCondLst>
                                        </p:cTn>
                                        <p:tgtEl>
                                          <p:spTgt spid="31"/>
                                        </p:tgtEl>
                                        <p:attrNameLst>
                                          <p:attrName>style.visibility</p:attrName>
                                        </p:attrNameLst>
                                      </p:cBhvr>
                                      <p:to>
                                        <p:strVal val="visible"/>
                                      </p:to>
                                    </p:set>
                                    <p:anim calcmode="lin" valueType="num">
                                      <p:cBhvr additive="base">
                                        <p:cTn id="121" dur="500" fill="hold"/>
                                        <p:tgtEl>
                                          <p:spTgt spid="31"/>
                                        </p:tgtEl>
                                        <p:attrNameLst>
                                          <p:attrName>ppt_x</p:attrName>
                                        </p:attrNameLst>
                                      </p:cBhvr>
                                      <p:tavLst>
                                        <p:tav tm="0">
                                          <p:val>
                                            <p:strVal val="#ppt_x"/>
                                          </p:val>
                                        </p:tav>
                                        <p:tav tm="100000">
                                          <p:val>
                                            <p:strVal val="#ppt_x"/>
                                          </p:val>
                                        </p:tav>
                                      </p:tavLst>
                                    </p:anim>
                                    <p:anim calcmode="lin" valueType="num">
                                      <p:cBhvr additive="base">
                                        <p:cTn id="122" dur="500" fill="hold"/>
                                        <p:tgtEl>
                                          <p:spTgt spid="31"/>
                                        </p:tgtEl>
                                        <p:attrNameLst>
                                          <p:attrName>ppt_y</p:attrName>
                                        </p:attrNameLst>
                                      </p:cBhvr>
                                      <p:tavLst>
                                        <p:tav tm="0">
                                          <p:val>
                                            <p:strVal val="1+#ppt_h/2"/>
                                          </p:val>
                                        </p:tav>
                                        <p:tav tm="100000">
                                          <p:val>
                                            <p:strVal val="#ppt_y"/>
                                          </p:val>
                                        </p:tav>
                                      </p:tavLst>
                                    </p:anim>
                                  </p:childTnLst>
                                </p:cTn>
                              </p:par>
                            </p:childTnLst>
                          </p:cTn>
                        </p:par>
                        <p:par>
                          <p:cTn id="123" fill="hold">
                            <p:stCondLst>
                              <p:cond delay="25701"/>
                            </p:stCondLst>
                            <p:childTnLst>
                              <p:par>
                                <p:cTn id="124" presetID="2" presetClass="entr" presetSubtype="4" fill="hold" nodeType="afterEffect">
                                  <p:stCondLst>
                                    <p:cond delay="500"/>
                                  </p:stCondLst>
                                  <p:childTnLst>
                                    <p:set>
                                      <p:cBhvr>
                                        <p:cTn id="125" dur="1" fill="hold">
                                          <p:stCondLst>
                                            <p:cond delay="0"/>
                                          </p:stCondLst>
                                        </p:cTn>
                                        <p:tgtEl>
                                          <p:spTgt spid="46"/>
                                        </p:tgtEl>
                                        <p:attrNameLst>
                                          <p:attrName>style.visibility</p:attrName>
                                        </p:attrNameLst>
                                      </p:cBhvr>
                                      <p:to>
                                        <p:strVal val="visible"/>
                                      </p:to>
                                    </p:set>
                                    <p:anim calcmode="lin" valueType="num">
                                      <p:cBhvr additive="base">
                                        <p:cTn id="126" dur="500" fill="hold"/>
                                        <p:tgtEl>
                                          <p:spTgt spid="46"/>
                                        </p:tgtEl>
                                        <p:attrNameLst>
                                          <p:attrName>ppt_x</p:attrName>
                                        </p:attrNameLst>
                                      </p:cBhvr>
                                      <p:tavLst>
                                        <p:tav tm="0">
                                          <p:val>
                                            <p:strVal val="#ppt_x"/>
                                          </p:val>
                                        </p:tav>
                                        <p:tav tm="100000">
                                          <p:val>
                                            <p:strVal val="#ppt_x"/>
                                          </p:val>
                                        </p:tav>
                                      </p:tavLst>
                                    </p:anim>
                                    <p:anim calcmode="lin" valueType="num">
                                      <p:cBhvr additive="base">
                                        <p:cTn id="127" dur="500" fill="hold"/>
                                        <p:tgtEl>
                                          <p:spTgt spid="46"/>
                                        </p:tgtEl>
                                        <p:attrNameLst>
                                          <p:attrName>ppt_y</p:attrName>
                                        </p:attrNameLst>
                                      </p:cBhvr>
                                      <p:tavLst>
                                        <p:tav tm="0">
                                          <p:val>
                                            <p:strVal val="1+#ppt_h/2"/>
                                          </p:val>
                                        </p:tav>
                                        <p:tav tm="100000">
                                          <p:val>
                                            <p:strVal val="#ppt_y"/>
                                          </p:val>
                                        </p:tav>
                                      </p:tavLst>
                                    </p:anim>
                                  </p:childTnLst>
                                </p:cTn>
                              </p:par>
                            </p:childTnLst>
                          </p:cTn>
                        </p:par>
                        <p:par>
                          <p:cTn id="128" fill="hold">
                            <p:stCondLst>
                              <p:cond delay="26701"/>
                            </p:stCondLst>
                            <p:childTnLst>
                              <p:par>
                                <p:cTn id="129" presetID="2" presetClass="entr" presetSubtype="4" fill="hold" nodeType="afterEffect">
                                  <p:stCondLst>
                                    <p:cond delay="500"/>
                                  </p:stCondLst>
                                  <p:childTnLst>
                                    <p:set>
                                      <p:cBhvr>
                                        <p:cTn id="130" dur="1" fill="hold">
                                          <p:stCondLst>
                                            <p:cond delay="0"/>
                                          </p:stCondLst>
                                        </p:cTn>
                                        <p:tgtEl>
                                          <p:spTgt spid="43"/>
                                        </p:tgtEl>
                                        <p:attrNameLst>
                                          <p:attrName>style.visibility</p:attrName>
                                        </p:attrNameLst>
                                      </p:cBhvr>
                                      <p:to>
                                        <p:strVal val="visible"/>
                                      </p:to>
                                    </p:set>
                                    <p:anim calcmode="lin" valueType="num">
                                      <p:cBhvr additive="base">
                                        <p:cTn id="131" dur="500" fill="hold"/>
                                        <p:tgtEl>
                                          <p:spTgt spid="43"/>
                                        </p:tgtEl>
                                        <p:attrNameLst>
                                          <p:attrName>ppt_x</p:attrName>
                                        </p:attrNameLst>
                                      </p:cBhvr>
                                      <p:tavLst>
                                        <p:tav tm="0">
                                          <p:val>
                                            <p:strVal val="#ppt_x"/>
                                          </p:val>
                                        </p:tav>
                                        <p:tav tm="100000">
                                          <p:val>
                                            <p:strVal val="#ppt_x"/>
                                          </p:val>
                                        </p:tav>
                                      </p:tavLst>
                                    </p:anim>
                                    <p:anim calcmode="lin" valueType="num">
                                      <p:cBhvr additive="base">
                                        <p:cTn id="132" dur="500" fill="hold"/>
                                        <p:tgtEl>
                                          <p:spTgt spid="43"/>
                                        </p:tgtEl>
                                        <p:attrNameLst>
                                          <p:attrName>ppt_y</p:attrName>
                                        </p:attrNameLst>
                                      </p:cBhvr>
                                      <p:tavLst>
                                        <p:tav tm="0">
                                          <p:val>
                                            <p:strVal val="1+#ppt_h/2"/>
                                          </p:val>
                                        </p:tav>
                                        <p:tav tm="100000">
                                          <p:val>
                                            <p:strVal val="#ppt_y"/>
                                          </p:val>
                                        </p:tav>
                                      </p:tavLst>
                                    </p:anim>
                                  </p:childTnLst>
                                </p:cTn>
                              </p:par>
                            </p:childTnLst>
                          </p:cTn>
                        </p:par>
                        <p:par>
                          <p:cTn id="133" fill="hold">
                            <p:stCondLst>
                              <p:cond delay="27701"/>
                            </p:stCondLst>
                            <p:childTnLst>
                              <p:par>
                                <p:cTn id="134" presetID="2" presetClass="entr" presetSubtype="4" fill="hold" nodeType="afterEffect">
                                  <p:stCondLst>
                                    <p:cond delay="500"/>
                                  </p:stCondLst>
                                  <p:childTnLst>
                                    <p:set>
                                      <p:cBhvr>
                                        <p:cTn id="135" dur="1" fill="hold">
                                          <p:stCondLst>
                                            <p:cond delay="0"/>
                                          </p:stCondLst>
                                        </p:cTn>
                                        <p:tgtEl>
                                          <p:spTgt spid="8"/>
                                        </p:tgtEl>
                                        <p:attrNameLst>
                                          <p:attrName>style.visibility</p:attrName>
                                        </p:attrNameLst>
                                      </p:cBhvr>
                                      <p:to>
                                        <p:strVal val="visible"/>
                                      </p:to>
                                    </p:set>
                                    <p:anim calcmode="lin" valueType="num">
                                      <p:cBhvr additive="base">
                                        <p:cTn id="136" dur="500" fill="hold"/>
                                        <p:tgtEl>
                                          <p:spTgt spid="8"/>
                                        </p:tgtEl>
                                        <p:attrNameLst>
                                          <p:attrName>ppt_x</p:attrName>
                                        </p:attrNameLst>
                                      </p:cBhvr>
                                      <p:tavLst>
                                        <p:tav tm="0">
                                          <p:val>
                                            <p:strVal val="#ppt_x"/>
                                          </p:val>
                                        </p:tav>
                                        <p:tav tm="100000">
                                          <p:val>
                                            <p:strVal val="#ppt_x"/>
                                          </p:val>
                                        </p:tav>
                                      </p:tavLst>
                                    </p:anim>
                                    <p:anim calcmode="lin" valueType="num">
                                      <p:cBhvr additive="base">
                                        <p:cTn id="137" dur="500" fill="hold"/>
                                        <p:tgtEl>
                                          <p:spTgt spid="8"/>
                                        </p:tgtEl>
                                        <p:attrNameLst>
                                          <p:attrName>ppt_y</p:attrName>
                                        </p:attrNameLst>
                                      </p:cBhvr>
                                      <p:tavLst>
                                        <p:tav tm="0">
                                          <p:val>
                                            <p:strVal val="1+#ppt_h/2"/>
                                          </p:val>
                                        </p:tav>
                                        <p:tav tm="100000">
                                          <p:val>
                                            <p:strVal val="#ppt_y"/>
                                          </p:val>
                                        </p:tav>
                                      </p:tavLst>
                                    </p:anim>
                                  </p:childTnLst>
                                </p:cTn>
                              </p:par>
                            </p:childTnLst>
                          </p:cTn>
                        </p:par>
                        <p:par>
                          <p:cTn id="138" fill="hold">
                            <p:stCondLst>
                              <p:cond delay="28701"/>
                            </p:stCondLst>
                            <p:childTnLst>
                              <p:par>
                                <p:cTn id="139" presetID="2" presetClass="entr" presetSubtype="4" fill="hold" nodeType="afterEffect">
                                  <p:stCondLst>
                                    <p:cond delay="500"/>
                                  </p:stCondLst>
                                  <p:childTnLst>
                                    <p:set>
                                      <p:cBhvr>
                                        <p:cTn id="140" dur="1" fill="hold">
                                          <p:stCondLst>
                                            <p:cond delay="0"/>
                                          </p:stCondLst>
                                        </p:cTn>
                                        <p:tgtEl>
                                          <p:spTgt spid="58"/>
                                        </p:tgtEl>
                                        <p:attrNameLst>
                                          <p:attrName>style.visibility</p:attrName>
                                        </p:attrNameLst>
                                      </p:cBhvr>
                                      <p:to>
                                        <p:strVal val="visible"/>
                                      </p:to>
                                    </p:set>
                                    <p:anim calcmode="lin" valueType="num">
                                      <p:cBhvr additive="base">
                                        <p:cTn id="141" dur="500" fill="hold"/>
                                        <p:tgtEl>
                                          <p:spTgt spid="58"/>
                                        </p:tgtEl>
                                        <p:attrNameLst>
                                          <p:attrName>ppt_x</p:attrName>
                                        </p:attrNameLst>
                                      </p:cBhvr>
                                      <p:tavLst>
                                        <p:tav tm="0">
                                          <p:val>
                                            <p:strVal val="#ppt_x"/>
                                          </p:val>
                                        </p:tav>
                                        <p:tav tm="100000">
                                          <p:val>
                                            <p:strVal val="#ppt_x"/>
                                          </p:val>
                                        </p:tav>
                                      </p:tavLst>
                                    </p:anim>
                                    <p:anim calcmode="lin" valueType="num">
                                      <p:cBhvr additive="base">
                                        <p:cTn id="142" dur="500" fill="hold"/>
                                        <p:tgtEl>
                                          <p:spTgt spid="58"/>
                                        </p:tgtEl>
                                        <p:attrNameLst>
                                          <p:attrName>ppt_y</p:attrName>
                                        </p:attrNameLst>
                                      </p:cBhvr>
                                      <p:tavLst>
                                        <p:tav tm="0">
                                          <p:val>
                                            <p:strVal val="1+#ppt_h/2"/>
                                          </p:val>
                                        </p:tav>
                                        <p:tav tm="100000">
                                          <p:val>
                                            <p:strVal val="#ppt_y"/>
                                          </p:val>
                                        </p:tav>
                                      </p:tavLst>
                                    </p:anim>
                                  </p:childTnLst>
                                </p:cTn>
                              </p:par>
                            </p:childTnLst>
                          </p:cTn>
                        </p:par>
                        <p:par>
                          <p:cTn id="143" fill="hold">
                            <p:stCondLst>
                              <p:cond delay="29701"/>
                            </p:stCondLst>
                            <p:childTnLst>
                              <p:par>
                                <p:cTn id="144" presetID="2" presetClass="entr" presetSubtype="4" fill="hold" nodeType="afterEffect">
                                  <p:stCondLst>
                                    <p:cond delay="500"/>
                                  </p:stCondLst>
                                  <p:childTnLst>
                                    <p:set>
                                      <p:cBhvr>
                                        <p:cTn id="145" dur="1" fill="hold">
                                          <p:stCondLst>
                                            <p:cond delay="0"/>
                                          </p:stCondLst>
                                        </p:cTn>
                                        <p:tgtEl>
                                          <p:spTgt spid="70"/>
                                        </p:tgtEl>
                                        <p:attrNameLst>
                                          <p:attrName>style.visibility</p:attrName>
                                        </p:attrNameLst>
                                      </p:cBhvr>
                                      <p:to>
                                        <p:strVal val="visible"/>
                                      </p:to>
                                    </p:set>
                                    <p:anim calcmode="lin" valueType="num">
                                      <p:cBhvr additive="base">
                                        <p:cTn id="146" dur="500" fill="hold"/>
                                        <p:tgtEl>
                                          <p:spTgt spid="70"/>
                                        </p:tgtEl>
                                        <p:attrNameLst>
                                          <p:attrName>ppt_x</p:attrName>
                                        </p:attrNameLst>
                                      </p:cBhvr>
                                      <p:tavLst>
                                        <p:tav tm="0">
                                          <p:val>
                                            <p:strVal val="#ppt_x"/>
                                          </p:val>
                                        </p:tav>
                                        <p:tav tm="100000">
                                          <p:val>
                                            <p:strVal val="#ppt_x"/>
                                          </p:val>
                                        </p:tav>
                                      </p:tavLst>
                                    </p:anim>
                                    <p:anim calcmode="lin" valueType="num">
                                      <p:cBhvr additive="base">
                                        <p:cTn id="147" dur="500" fill="hold"/>
                                        <p:tgtEl>
                                          <p:spTgt spid="70"/>
                                        </p:tgtEl>
                                        <p:attrNameLst>
                                          <p:attrName>ppt_y</p:attrName>
                                        </p:attrNameLst>
                                      </p:cBhvr>
                                      <p:tavLst>
                                        <p:tav tm="0">
                                          <p:val>
                                            <p:strVal val="1+#ppt_h/2"/>
                                          </p:val>
                                        </p:tav>
                                        <p:tav tm="100000">
                                          <p:val>
                                            <p:strVal val="#ppt_y"/>
                                          </p:val>
                                        </p:tav>
                                      </p:tavLst>
                                    </p:anim>
                                  </p:childTnLst>
                                </p:cTn>
                              </p:par>
                            </p:childTnLst>
                          </p:cTn>
                        </p:par>
                        <p:par>
                          <p:cTn id="148" fill="hold">
                            <p:stCondLst>
                              <p:cond delay="30701"/>
                            </p:stCondLst>
                            <p:childTnLst>
                              <p:par>
                                <p:cTn id="149" presetID="2" presetClass="entr" presetSubtype="4" fill="hold" nodeType="afterEffect">
                                  <p:stCondLst>
                                    <p:cond delay="500"/>
                                  </p:stCondLst>
                                  <p:childTnLst>
                                    <p:set>
                                      <p:cBhvr>
                                        <p:cTn id="150" dur="1" fill="hold">
                                          <p:stCondLst>
                                            <p:cond delay="0"/>
                                          </p:stCondLst>
                                        </p:cTn>
                                        <p:tgtEl>
                                          <p:spTgt spid="80"/>
                                        </p:tgtEl>
                                        <p:attrNameLst>
                                          <p:attrName>style.visibility</p:attrName>
                                        </p:attrNameLst>
                                      </p:cBhvr>
                                      <p:to>
                                        <p:strVal val="visible"/>
                                      </p:to>
                                    </p:set>
                                    <p:anim calcmode="lin" valueType="num">
                                      <p:cBhvr additive="base">
                                        <p:cTn id="151" dur="500" fill="hold"/>
                                        <p:tgtEl>
                                          <p:spTgt spid="80"/>
                                        </p:tgtEl>
                                        <p:attrNameLst>
                                          <p:attrName>ppt_x</p:attrName>
                                        </p:attrNameLst>
                                      </p:cBhvr>
                                      <p:tavLst>
                                        <p:tav tm="0">
                                          <p:val>
                                            <p:strVal val="#ppt_x"/>
                                          </p:val>
                                        </p:tav>
                                        <p:tav tm="100000">
                                          <p:val>
                                            <p:strVal val="#ppt_x"/>
                                          </p:val>
                                        </p:tav>
                                      </p:tavLst>
                                    </p:anim>
                                    <p:anim calcmode="lin" valueType="num">
                                      <p:cBhvr additive="base">
                                        <p:cTn id="152" dur="500" fill="hold"/>
                                        <p:tgtEl>
                                          <p:spTgt spid="80"/>
                                        </p:tgtEl>
                                        <p:attrNameLst>
                                          <p:attrName>ppt_y</p:attrName>
                                        </p:attrNameLst>
                                      </p:cBhvr>
                                      <p:tavLst>
                                        <p:tav tm="0">
                                          <p:val>
                                            <p:strVal val="1+#ppt_h/2"/>
                                          </p:val>
                                        </p:tav>
                                        <p:tav tm="100000">
                                          <p:val>
                                            <p:strVal val="#ppt_y"/>
                                          </p:val>
                                        </p:tav>
                                      </p:tavLst>
                                    </p:anim>
                                  </p:childTnLst>
                                </p:cTn>
                              </p:par>
                            </p:childTnLst>
                          </p:cTn>
                        </p:par>
                        <p:par>
                          <p:cTn id="153" fill="hold">
                            <p:stCondLst>
                              <p:cond delay="31701"/>
                            </p:stCondLst>
                            <p:childTnLst>
                              <p:par>
                                <p:cTn id="154" presetID="2" presetClass="entr" presetSubtype="4" fill="hold" nodeType="afterEffect">
                                  <p:stCondLst>
                                    <p:cond delay="500"/>
                                  </p:stCondLst>
                                  <p:childTnLst>
                                    <p:set>
                                      <p:cBhvr>
                                        <p:cTn id="155" dur="1" fill="hold">
                                          <p:stCondLst>
                                            <p:cond delay="0"/>
                                          </p:stCondLst>
                                        </p:cTn>
                                        <p:tgtEl>
                                          <p:spTgt spid="52"/>
                                        </p:tgtEl>
                                        <p:attrNameLst>
                                          <p:attrName>style.visibility</p:attrName>
                                        </p:attrNameLst>
                                      </p:cBhvr>
                                      <p:to>
                                        <p:strVal val="visible"/>
                                      </p:to>
                                    </p:set>
                                    <p:anim calcmode="lin" valueType="num">
                                      <p:cBhvr additive="base">
                                        <p:cTn id="156" dur="500" fill="hold"/>
                                        <p:tgtEl>
                                          <p:spTgt spid="52"/>
                                        </p:tgtEl>
                                        <p:attrNameLst>
                                          <p:attrName>ppt_x</p:attrName>
                                        </p:attrNameLst>
                                      </p:cBhvr>
                                      <p:tavLst>
                                        <p:tav tm="0">
                                          <p:val>
                                            <p:strVal val="#ppt_x"/>
                                          </p:val>
                                        </p:tav>
                                        <p:tav tm="100000">
                                          <p:val>
                                            <p:strVal val="#ppt_x"/>
                                          </p:val>
                                        </p:tav>
                                      </p:tavLst>
                                    </p:anim>
                                    <p:anim calcmode="lin" valueType="num">
                                      <p:cBhvr additive="base">
                                        <p:cTn id="157"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72-E01D-442E-25A0-2B5CAF1D6628}"/>
              </a:ext>
            </a:extLst>
          </p:cNvPr>
          <p:cNvSpPr/>
          <p:nvPr/>
        </p:nvSpPr>
        <p:spPr>
          <a:xfrm>
            <a:off x="93306" y="1135375"/>
            <a:ext cx="9703837" cy="5267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highlight>
                <a:srgbClr val="FFFFFF"/>
              </a:highlight>
            </a:endParaRPr>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10689" y="559472"/>
            <a:ext cx="2715305" cy="423053"/>
          </a:xfrm>
        </p:spPr>
        <p:txBody>
          <a:bodyPr>
            <a:normAutofit/>
          </a:bodyPr>
          <a:lstStyle/>
          <a:p>
            <a:pPr marL="0" indent="0">
              <a:buNone/>
            </a:pPr>
            <a:r>
              <a:rPr lang="en-US" sz="2400" dirty="0">
                <a:solidFill>
                  <a:srgbClr val="92D050"/>
                </a:solidFill>
                <a:latin typeface="Bahnschrift SemiBold Condensed" panose="020B0502040204020203" pitchFamily="34" charset="0"/>
              </a:rPr>
              <a:t>Our Major OEM Clients</a:t>
            </a:r>
            <a:endParaRPr lang="en-IN" sz="2400" dirty="0">
              <a:solidFill>
                <a:srgbClr val="92D050"/>
              </a:solidFill>
              <a:latin typeface="Bahnschrift SemiBold Condensed" panose="020B0502040204020203" pitchFamily="34" charset="0"/>
            </a:endParaRPr>
          </a:p>
        </p:txBody>
      </p:sp>
      <p:pic>
        <p:nvPicPr>
          <p:cNvPr id="16" name="Picture 15">
            <a:extLst>
              <a:ext uri="{FF2B5EF4-FFF2-40B4-BE49-F238E27FC236}">
                <a16:creationId xmlns:a16="http://schemas.microsoft.com/office/drawing/2014/main" id="{D2C424E1-481B-0531-AA33-3372B3DB52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0611" y="2555713"/>
            <a:ext cx="2512344" cy="698430"/>
          </a:xfrm>
          <a:prstGeom prst="rect">
            <a:avLst/>
          </a:prstGeom>
        </p:spPr>
      </p:pic>
      <p:pic>
        <p:nvPicPr>
          <p:cNvPr id="18" name="Picture 17">
            <a:extLst>
              <a:ext uri="{FF2B5EF4-FFF2-40B4-BE49-F238E27FC236}">
                <a16:creationId xmlns:a16="http://schemas.microsoft.com/office/drawing/2014/main" id="{F8E108EC-E424-26DC-E7A7-58509EED20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0626" y="1687992"/>
            <a:ext cx="2394898" cy="427660"/>
          </a:xfrm>
          <a:prstGeom prst="rect">
            <a:avLst/>
          </a:prstGeom>
        </p:spPr>
      </p:pic>
      <p:pic>
        <p:nvPicPr>
          <p:cNvPr id="41" name="Picture 40">
            <a:extLst>
              <a:ext uri="{FF2B5EF4-FFF2-40B4-BE49-F238E27FC236}">
                <a16:creationId xmlns:a16="http://schemas.microsoft.com/office/drawing/2014/main" id="{89B417C1-0C85-35A6-0030-49270306C72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05037" y="1031571"/>
            <a:ext cx="2796116" cy="1631069"/>
          </a:xfrm>
          <a:prstGeom prst="rect">
            <a:avLst/>
          </a:prstGeom>
        </p:spPr>
      </p:pic>
      <p:pic>
        <p:nvPicPr>
          <p:cNvPr id="48" name="Picture 47">
            <a:extLst>
              <a:ext uri="{FF2B5EF4-FFF2-40B4-BE49-F238E27FC236}">
                <a16:creationId xmlns:a16="http://schemas.microsoft.com/office/drawing/2014/main" id="{DE3C1730-82D6-B894-F4FD-718965FDEE6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593598" y="5074778"/>
            <a:ext cx="1215566" cy="904381"/>
          </a:xfrm>
          <a:prstGeom prst="rect">
            <a:avLst/>
          </a:prstGeom>
        </p:spPr>
      </p:pic>
      <p:pic>
        <p:nvPicPr>
          <p:cNvPr id="54" name="Picture 53">
            <a:extLst>
              <a:ext uri="{FF2B5EF4-FFF2-40B4-BE49-F238E27FC236}">
                <a16:creationId xmlns:a16="http://schemas.microsoft.com/office/drawing/2014/main" id="{FF0BC59B-67D7-C9C8-9727-3CFF692C9A8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17273" y1="59181" x2="17273" y2="59181"/>
                        <a14:foregroundMark x1="30000" y1="63842" x2="30000" y2="63842"/>
                        <a14:foregroundMark x1="39545" y1="65395" x2="39545" y2="65395"/>
                        <a14:foregroundMark x1="49886" y1="64689" x2="49886" y2="64689"/>
                        <a14:foregroundMark x1="59205" y1="44915" x2="59205" y2="44915"/>
                        <a14:foregroundMark x1="59545" y1="40537" x2="59545" y2="40537"/>
                        <a14:foregroundMark x1="59545" y1="40537" x2="59545" y2="40537"/>
                        <a14:foregroundMark x1="62614" y1="30932" x2="62614" y2="30932"/>
                        <a14:foregroundMark x1="62614" y1="30932" x2="62614" y2="30932"/>
                        <a14:foregroundMark x1="70114" y1="19915" x2="70114" y2="19915"/>
                        <a14:foregroundMark x1="70114" y1="19915" x2="70114" y2="19915"/>
                        <a14:foregroundMark x1="63182" y1="42373" x2="63182" y2="42373"/>
                        <a14:foregroundMark x1="80227" y1="33898" x2="80227" y2="33898"/>
                        <a14:foregroundMark x1="59659" y1="41949" x2="59659" y2="41949"/>
                        <a14:foregroundMark x1="61705" y1="33192" x2="61705" y2="33192"/>
                        <a14:backgroundMark x1="12841" y1="17090" x2="12841" y2="17090"/>
                      </a14:backgroundRemoval>
                    </a14:imgEffect>
                  </a14:imgLayer>
                </a14:imgProps>
              </a:ext>
              <a:ext uri="{28A0092B-C50C-407E-A947-70E740481C1C}">
                <a14:useLocalDpi xmlns:a14="http://schemas.microsoft.com/office/drawing/2010/main" val="0"/>
              </a:ext>
            </a:extLst>
          </a:blip>
          <a:srcRect/>
          <a:stretch/>
        </p:blipFill>
        <p:spPr>
          <a:xfrm>
            <a:off x="7252660" y="4424046"/>
            <a:ext cx="2209759" cy="1777853"/>
          </a:xfrm>
          <a:prstGeom prst="rect">
            <a:avLst/>
          </a:prstGeom>
        </p:spPr>
      </p:pic>
      <p:pic>
        <p:nvPicPr>
          <p:cNvPr id="82" name="Picture 81">
            <a:extLst>
              <a:ext uri="{FF2B5EF4-FFF2-40B4-BE49-F238E27FC236}">
                <a16:creationId xmlns:a16="http://schemas.microsoft.com/office/drawing/2014/main" id="{48FE1AB7-1084-FCCF-0126-D9505007152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62103" y="3213247"/>
            <a:ext cx="3790256" cy="1895128"/>
          </a:xfrm>
          <a:prstGeom prst="rect">
            <a:avLst/>
          </a:prstGeom>
        </p:spPr>
      </p:pic>
      <p:pic>
        <p:nvPicPr>
          <p:cNvPr id="86" name="Picture 85">
            <a:extLst>
              <a:ext uri="{FF2B5EF4-FFF2-40B4-BE49-F238E27FC236}">
                <a16:creationId xmlns:a16="http://schemas.microsoft.com/office/drawing/2014/main" id="{2023607F-2327-0608-7630-240C0E78F7A2}"/>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745196" y="1605572"/>
            <a:ext cx="2788240" cy="592499"/>
          </a:xfrm>
          <a:prstGeom prst="rect">
            <a:avLst/>
          </a:prstGeom>
        </p:spPr>
      </p:pic>
      <p:pic>
        <p:nvPicPr>
          <p:cNvPr id="88" name="Picture 87">
            <a:extLst>
              <a:ext uri="{FF2B5EF4-FFF2-40B4-BE49-F238E27FC236}">
                <a16:creationId xmlns:a16="http://schemas.microsoft.com/office/drawing/2014/main" id="{4CF9FE33-9E14-DB48-7576-F6BC0F1EA94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3380071" y="2639766"/>
            <a:ext cx="3667654" cy="698430"/>
          </a:xfrm>
          <a:prstGeom prst="rect">
            <a:avLst/>
          </a:prstGeom>
        </p:spPr>
      </p:pic>
      <p:pic>
        <p:nvPicPr>
          <p:cNvPr id="104" name="Picture 103">
            <a:extLst>
              <a:ext uri="{FF2B5EF4-FFF2-40B4-BE49-F238E27FC236}">
                <a16:creationId xmlns:a16="http://schemas.microsoft.com/office/drawing/2014/main" id="{AA25E05C-CB4E-A695-0576-3240A416BA99}"/>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81409" y="5170008"/>
            <a:ext cx="1644921" cy="900851"/>
          </a:xfrm>
          <a:prstGeom prst="rect">
            <a:avLst/>
          </a:prstGeom>
        </p:spPr>
      </p:pic>
      <p:pic>
        <p:nvPicPr>
          <p:cNvPr id="3" name="Picture 2">
            <a:extLst>
              <a:ext uri="{FF2B5EF4-FFF2-40B4-BE49-F238E27FC236}">
                <a16:creationId xmlns:a16="http://schemas.microsoft.com/office/drawing/2014/main" id="{8979D521-32D9-C432-511F-12059CA9D14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02923" y="2601284"/>
            <a:ext cx="2018805" cy="1559527"/>
          </a:xfrm>
          <a:prstGeom prst="rect">
            <a:avLst/>
          </a:prstGeom>
        </p:spPr>
      </p:pic>
      <p:pic>
        <p:nvPicPr>
          <p:cNvPr id="9" name="Picture 8">
            <a:extLst>
              <a:ext uri="{FF2B5EF4-FFF2-40B4-BE49-F238E27FC236}">
                <a16:creationId xmlns:a16="http://schemas.microsoft.com/office/drawing/2014/main" id="{CEB9130E-827B-C82C-38B6-C4EAD0A21D9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59487" y="3573214"/>
            <a:ext cx="3561839" cy="1000134"/>
          </a:xfrm>
          <a:prstGeom prst="rect">
            <a:avLst/>
          </a:prstGeom>
        </p:spPr>
      </p:pic>
    </p:spTree>
    <p:extLst>
      <p:ext uri="{BB962C8B-B14F-4D97-AF65-F5344CB8AC3E}">
        <p14:creationId xmlns:p14="http://schemas.microsoft.com/office/powerpoint/2010/main" val="3084357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701"/>
                            </p:stCondLst>
                            <p:childTnLst>
                              <p:par>
                                <p:cTn id="8" presetID="53" presetClass="entr" presetSubtype="16" fill="hold" grpId="0" nodeType="afterEffect">
                                  <p:stCondLst>
                                    <p:cond delay="50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ppt_w</p:attrName>
                                        </p:attrNameLst>
                                      </p:cBhvr>
                                      <p:tavLst>
                                        <p:tav tm="0">
                                          <p:val>
                                            <p:fltVal val="0"/>
                                          </p:val>
                                        </p:tav>
                                        <p:tav tm="100000">
                                          <p:val>
                                            <p:strVal val="#ppt_w"/>
                                          </p:val>
                                        </p:tav>
                                      </p:tavLst>
                                    </p:anim>
                                    <p:anim calcmode="lin" valueType="num">
                                      <p:cBhvr>
                                        <p:cTn id="11" dur="1000" fill="hold"/>
                                        <p:tgtEl>
                                          <p:spTgt spid="10"/>
                                        </p:tgtEl>
                                        <p:attrNameLst>
                                          <p:attrName>ppt_h</p:attrName>
                                        </p:attrNameLst>
                                      </p:cBhvr>
                                      <p:tavLst>
                                        <p:tav tm="0">
                                          <p:val>
                                            <p:fltVal val="0"/>
                                          </p:val>
                                        </p:tav>
                                        <p:tav tm="100000">
                                          <p:val>
                                            <p:strVal val="#ppt_h"/>
                                          </p:val>
                                        </p:tav>
                                      </p:tavLst>
                                    </p:anim>
                                    <p:animEffect transition="in" filter="fade">
                                      <p:cBhvr>
                                        <p:cTn id="12" dur="1000"/>
                                        <p:tgtEl>
                                          <p:spTgt spid="10"/>
                                        </p:tgtEl>
                                      </p:cBhvr>
                                    </p:animEffect>
                                  </p:childTnLst>
                                </p:cTn>
                              </p:par>
                            </p:childTnLst>
                          </p:cTn>
                        </p:par>
                        <p:par>
                          <p:cTn id="13" fill="hold">
                            <p:stCondLst>
                              <p:cond delay="3201"/>
                            </p:stCondLst>
                            <p:childTnLst>
                              <p:par>
                                <p:cTn id="14" presetID="2" presetClass="entr" presetSubtype="4" fill="hold" nodeType="afterEffect">
                                  <p:stCondLst>
                                    <p:cond delay="50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childTnLst>
                          </p:cTn>
                        </p:par>
                        <p:par>
                          <p:cTn id="18" fill="hold">
                            <p:stCondLst>
                              <p:cond delay="4201"/>
                            </p:stCondLst>
                            <p:childTnLst>
                              <p:par>
                                <p:cTn id="19" presetID="2" presetClass="entr" presetSubtype="4" fill="hold" nodeType="afterEffect">
                                  <p:stCondLst>
                                    <p:cond delay="500"/>
                                  </p:stCondLst>
                                  <p:childTnLst>
                                    <p:set>
                                      <p:cBhvr>
                                        <p:cTn id="20" dur="1" fill="hold">
                                          <p:stCondLst>
                                            <p:cond delay="0"/>
                                          </p:stCondLst>
                                        </p:cTn>
                                        <p:tgtEl>
                                          <p:spTgt spid="41"/>
                                        </p:tgtEl>
                                        <p:attrNameLst>
                                          <p:attrName>style.visibility</p:attrName>
                                        </p:attrNameLst>
                                      </p:cBhvr>
                                      <p:to>
                                        <p:strVal val="visible"/>
                                      </p:to>
                                    </p:set>
                                    <p:anim calcmode="lin" valueType="num">
                                      <p:cBhvr additive="base">
                                        <p:cTn id="21" dur="500" fill="hold"/>
                                        <p:tgtEl>
                                          <p:spTgt spid="41"/>
                                        </p:tgtEl>
                                        <p:attrNameLst>
                                          <p:attrName>ppt_x</p:attrName>
                                        </p:attrNameLst>
                                      </p:cBhvr>
                                      <p:tavLst>
                                        <p:tav tm="0">
                                          <p:val>
                                            <p:strVal val="#ppt_x"/>
                                          </p:val>
                                        </p:tav>
                                        <p:tav tm="100000">
                                          <p:val>
                                            <p:strVal val="#ppt_x"/>
                                          </p:val>
                                        </p:tav>
                                      </p:tavLst>
                                    </p:anim>
                                    <p:anim calcmode="lin" valueType="num">
                                      <p:cBhvr additive="base">
                                        <p:cTn id="22" dur="500" fill="hold"/>
                                        <p:tgtEl>
                                          <p:spTgt spid="41"/>
                                        </p:tgtEl>
                                        <p:attrNameLst>
                                          <p:attrName>ppt_y</p:attrName>
                                        </p:attrNameLst>
                                      </p:cBhvr>
                                      <p:tavLst>
                                        <p:tav tm="0">
                                          <p:val>
                                            <p:strVal val="1+#ppt_h/2"/>
                                          </p:val>
                                        </p:tav>
                                        <p:tav tm="100000">
                                          <p:val>
                                            <p:strVal val="#ppt_y"/>
                                          </p:val>
                                        </p:tav>
                                      </p:tavLst>
                                    </p:anim>
                                  </p:childTnLst>
                                </p:cTn>
                              </p:par>
                            </p:childTnLst>
                          </p:cTn>
                        </p:par>
                        <p:par>
                          <p:cTn id="23" fill="hold">
                            <p:stCondLst>
                              <p:cond delay="5201"/>
                            </p:stCondLst>
                            <p:childTnLst>
                              <p:par>
                                <p:cTn id="24" presetID="2" presetClass="entr" presetSubtype="4" fill="hold" nodeType="afterEffect">
                                  <p:stCondLst>
                                    <p:cond delay="500"/>
                                  </p:stCondLst>
                                  <p:childTnLst>
                                    <p:set>
                                      <p:cBhvr>
                                        <p:cTn id="25" dur="1" fill="hold">
                                          <p:stCondLst>
                                            <p:cond delay="0"/>
                                          </p:stCondLst>
                                        </p:cTn>
                                        <p:tgtEl>
                                          <p:spTgt spid="86"/>
                                        </p:tgtEl>
                                        <p:attrNameLst>
                                          <p:attrName>style.visibility</p:attrName>
                                        </p:attrNameLst>
                                      </p:cBhvr>
                                      <p:to>
                                        <p:strVal val="visible"/>
                                      </p:to>
                                    </p:set>
                                    <p:anim calcmode="lin" valueType="num">
                                      <p:cBhvr additive="base">
                                        <p:cTn id="26" dur="500" fill="hold"/>
                                        <p:tgtEl>
                                          <p:spTgt spid="86"/>
                                        </p:tgtEl>
                                        <p:attrNameLst>
                                          <p:attrName>ppt_x</p:attrName>
                                        </p:attrNameLst>
                                      </p:cBhvr>
                                      <p:tavLst>
                                        <p:tav tm="0">
                                          <p:val>
                                            <p:strVal val="#ppt_x"/>
                                          </p:val>
                                        </p:tav>
                                        <p:tav tm="100000">
                                          <p:val>
                                            <p:strVal val="#ppt_x"/>
                                          </p:val>
                                        </p:tav>
                                      </p:tavLst>
                                    </p:anim>
                                    <p:anim calcmode="lin" valueType="num">
                                      <p:cBhvr additive="base">
                                        <p:cTn id="27" dur="500" fill="hold"/>
                                        <p:tgtEl>
                                          <p:spTgt spid="86"/>
                                        </p:tgtEl>
                                        <p:attrNameLst>
                                          <p:attrName>ppt_y</p:attrName>
                                        </p:attrNameLst>
                                      </p:cBhvr>
                                      <p:tavLst>
                                        <p:tav tm="0">
                                          <p:val>
                                            <p:strVal val="1+#ppt_h/2"/>
                                          </p:val>
                                        </p:tav>
                                        <p:tav tm="100000">
                                          <p:val>
                                            <p:strVal val="#ppt_y"/>
                                          </p:val>
                                        </p:tav>
                                      </p:tavLst>
                                    </p:anim>
                                  </p:childTnLst>
                                </p:cTn>
                              </p:par>
                            </p:childTnLst>
                          </p:cTn>
                        </p:par>
                        <p:par>
                          <p:cTn id="28" fill="hold">
                            <p:stCondLst>
                              <p:cond delay="6201"/>
                            </p:stCondLst>
                            <p:childTnLst>
                              <p:par>
                                <p:cTn id="29" presetID="2" presetClass="entr" presetSubtype="4" fill="hold" nodeType="afterEffect">
                                  <p:stCondLst>
                                    <p:cond delay="50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par>
                          <p:cTn id="33" fill="hold">
                            <p:stCondLst>
                              <p:cond delay="7201"/>
                            </p:stCondLst>
                            <p:childTnLst>
                              <p:par>
                                <p:cTn id="34" presetID="2" presetClass="entr" presetSubtype="4" fill="hold" nodeType="afterEffect">
                                  <p:stCondLst>
                                    <p:cond delay="500"/>
                                  </p:stCondLst>
                                  <p:childTnLst>
                                    <p:set>
                                      <p:cBhvr>
                                        <p:cTn id="35" dur="1" fill="hold">
                                          <p:stCondLst>
                                            <p:cond delay="0"/>
                                          </p:stCondLst>
                                        </p:cTn>
                                        <p:tgtEl>
                                          <p:spTgt spid="88"/>
                                        </p:tgtEl>
                                        <p:attrNameLst>
                                          <p:attrName>style.visibility</p:attrName>
                                        </p:attrNameLst>
                                      </p:cBhvr>
                                      <p:to>
                                        <p:strVal val="visible"/>
                                      </p:to>
                                    </p:set>
                                    <p:anim calcmode="lin" valueType="num">
                                      <p:cBhvr additive="base">
                                        <p:cTn id="36" dur="500" fill="hold"/>
                                        <p:tgtEl>
                                          <p:spTgt spid="88"/>
                                        </p:tgtEl>
                                        <p:attrNameLst>
                                          <p:attrName>ppt_x</p:attrName>
                                        </p:attrNameLst>
                                      </p:cBhvr>
                                      <p:tavLst>
                                        <p:tav tm="0">
                                          <p:val>
                                            <p:strVal val="#ppt_x"/>
                                          </p:val>
                                        </p:tav>
                                        <p:tav tm="100000">
                                          <p:val>
                                            <p:strVal val="#ppt_x"/>
                                          </p:val>
                                        </p:tav>
                                      </p:tavLst>
                                    </p:anim>
                                    <p:anim calcmode="lin" valueType="num">
                                      <p:cBhvr additive="base">
                                        <p:cTn id="37" dur="500" fill="hold"/>
                                        <p:tgtEl>
                                          <p:spTgt spid="88"/>
                                        </p:tgtEl>
                                        <p:attrNameLst>
                                          <p:attrName>ppt_y</p:attrName>
                                        </p:attrNameLst>
                                      </p:cBhvr>
                                      <p:tavLst>
                                        <p:tav tm="0">
                                          <p:val>
                                            <p:strVal val="1+#ppt_h/2"/>
                                          </p:val>
                                        </p:tav>
                                        <p:tav tm="100000">
                                          <p:val>
                                            <p:strVal val="#ppt_y"/>
                                          </p:val>
                                        </p:tav>
                                      </p:tavLst>
                                    </p:anim>
                                  </p:childTnLst>
                                </p:cTn>
                              </p:par>
                            </p:childTnLst>
                          </p:cTn>
                        </p:par>
                        <p:par>
                          <p:cTn id="38" fill="hold">
                            <p:stCondLst>
                              <p:cond delay="8201"/>
                            </p:stCondLst>
                            <p:childTnLst>
                              <p:par>
                                <p:cTn id="39" presetID="2" presetClass="entr" presetSubtype="4" fill="hold" nodeType="afterEffect">
                                  <p:stCondLst>
                                    <p:cond delay="50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childTnLst>
                          </p:cTn>
                        </p:par>
                        <p:par>
                          <p:cTn id="43" fill="hold">
                            <p:stCondLst>
                              <p:cond delay="9201"/>
                            </p:stCondLst>
                            <p:childTnLst>
                              <p:par>
                                <p:cTn id="44" presetID="2" presetClass="entr" presetSubtype="4" fill="hold" nodeType="afterEffect">
                                  <p:stCondLst>
                                    <p:cond delay="500"/>
                                  </p:stCondLst>
                                  <p:childTnLst>
                                    <p:set>
                                      <p:cBhvr>
                                        <p:cTn id="45" dur="1" fill="hold">
                                          <p:stCondLst>
                                            <p:cond delay="0"/>
                                          </p:stCondLst>
                                        </p:cTn>
                                        <p:tgtEl>
                                          <p:spTgt spid="82"/>
                                        </p:tgtEl>
                                        <p:attrNameLst>
                                          <p:attrName>style.visibility</p:attrName>
                                        </p:attrNameLst>
                                      </p:cBhvr>
                                      <p:to>
                                        <p:strVal val="visible"/>
                                      </p:to>
                                    </p:set>
                                    <p:anim calcmode="lin" valueType="num">
                                      <p:cBhvr additive="base">
                                        <p:cTn id="46" dur="500" fill="hold"/>
                                        <p:tgtEl>
                                          <p:spTgt spid="82"/>
                                        </p:tgtEl>
                                        <p:attrNameLst>
                                          <p:attrName>ppt_x</p:attrName>
                                        </p:attrNameLst>
                                      </p:cBhvr>
                                      <p:tavLst>
                                        <p:tav tm="0">
                                          <p:val>
                                            <p:strVal val="#ppt_x"/>
                                          </p:val>
                                        </p:tav>
                                        <p:tav tm="100000">
                                          <p:val>
                                            <p:strVal val="#ppt_x"/>
                                          </p:val>
                                        </p:tav>
                                      </p:tavLst>
                                    </p:anim>
                                    <p:anim calcmode="lin" valueType="num">
                                      <p:cBhvr additive="base">
                                        <p:cTn id="47" dur="500" fill="hold"/>
                                        <p:tgtEl>
                                          <p:spTgt spid="82"/>
                                        </p:tgtEl>
                                        <p:attrNameLst>
                                          <p:attrName>ppt_y</p:attrName>
                                        </p:attrNameLst>
                                      </p:cBhvr>
                                      <p:tavLst>
                                        <p:tav tm="0">
                                          <p:val>
                                            <p:strVal val="1+#ppt_h/2"/>
                                          </p:val>
                                        </p:tav>
                                        <p:tav tm="100000">
                                          <p:val>
                                            <p:strVal val="#ppt_y"/>
                                          </p:val>
                                        </p:tav>
                                      </p:tavLst>
                                    </p:anim>
                                  </p:childTnLst>
                                </p:cTn>
                              </p:par>
                            </p:childTnLst>
                          </p:cTn>
                        </p:par>
                        <p:par>
                          <p:cTn id="48" fill="hold">
                            <p:stCondLst>
                              <p:cond delay="10201"/>
                            </p:stCondLst>
                            <p:childTnLst>
                              <p:par>
                                <p:cTn id="49" presetID="2" presetClass="entr" presetSubtype="4" fill="hold" nodeType="afterEffect">
                                  <p:stCondLst>
                                    <p:cond delay="50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par>
                          <p:cTn id="53" fill="hold">
                            <p:stCondLst>
                              <p:cond delay="11201"/>
                            </p:stCondLst>
                            <p:childTnLst>
                              <p:par>
                                <p:cTn id="54" presetID="2" presetClass="entr" presetSubtype="4" fill="hold" nodeType="afterEffect">
                                  <p:stCondLst>
                                    <p:cond delay="500"/>
                                  </p:stCondLst>
                                  <p:childTnLst>
                                    <p:set>
                                      <p:cBhvr>
                                        <p:cTn id="55" dur="1" fill="hold">
                                          <p:stCondLst>
                                            <p:cond delay="0"/>
                                          </p:stCondLst>
                                        </p:cTn>
                                        <p:tgtEl>
                                          <p:spTgt spid="104"/>
                                        </p:tgtEl>
                                        <p:attrNameLst>
                                          <p:attrName>style.visibility</p:attrName>
                                        </p:attrNameLst>
                                      </p:cBhvr>
                                      <p:to>
                                        <p:strVal val="visible"/>
                                      </p:to>
                                    </p:set>
                                    <p:anim calcmode="lin" valueType="num">
                                      <p:cBhvr additive="base">
                                        <p:cTn id="56" dur="500" fill="hold"/>
                                        <p:tgtEl>
                                          <p:spTgt spid="104"/>
                                        </p:tgtEl>
                                        <p:attrNameLst>
                                          <p:attrName>ppt_x</p:attrName>
                                        </p:attrNameLst>
                                      </p:cBhvr>
                                      <p:tavLst>
                                        <p:tav tm="0">
                                          <p:val>
                                            <p:strVal val="#ppt_x"/>
                                          </p:val>
                                        </p:tav>
                                        <p:tav tm="100000">
                                          <p:val>
                                            <p:strVal val="#ppt_x"/>
                                          </p:val>
                                        </p:tav>
                                      </p:tavLst>
                                    </p:anim>
                                    <p:anim calcmode="lin" valueType="num">
                                      <p:cBhvr additive="base">
                                        <p:cTn id="57" dur="500" fill="hold"/>
                                        <p:tgtEl>
                                          <p:spTgt spid="104"/>
                                        </p:tgtEl>
                                        <p:attrNameLst>
                                          <p:attrName>ppt_y</p:attrName>
                                        </p:attrNameLst>
                                      </p:cBhvr>
                                      <p:tavLst>
                                        <p:tav tm="0">
                                          <p:val>
                                            <p:strVal val="1+#ppt_h/2"/>
                                          </p:val>
                                        </p:tav>
                                        <p:tav tm="100000">
                                          <p:val>
                                            <p:strVal val="#ppt_y"/>
                                          </p:val>
                                        </p:tav>
                                      </p:tavLst>
                                    </p:anim>
                                  </p:childTnLst>
                                </p:cTn>
                              </p:par>
                            </p:childTnLst>
                          </p:cTn>
                        </p:par>
                        <p:par>
                          <p:cTn id="58" fill="hold">
                            <p:stCondLst>
                              <p:cond delay="12201"/>
                            </p:stCondLst>
                            <p:childTnLst>
                              <p:par>
                                <p:cTn id="59" presetID="2" presetClass="entr" presetSubtype="4" fill="hold" nodeType="afterEffect">
                                  <p:stCondLst>
                                    <p:cond delay="500"/>
                                  </p:stCondLst>
                                  <p:childTnLst>
                                    <p:set>
                                      <p:cBhvr>
                                        <p:cTn id="60" dur="1" fill="hold">
                                          <p:stCondLst>
                                            <p:cond delay="0"/>
                                          </p:stCondLst>
                                        </p:cTn>
                                        <p:tgtEl>
                                          <p:spTgt spid="48"/>
                                        </p:tgtEl>
                                        <p:attrNameLst>
                                          <p:attrName>style.visibility</p:attrName>
                                        </p:attrNameLst>
                                      </p:cBhvr>
                                      <p:to>
                                        <p:strVal val="visible"/>
                                      </p:to>
                                    </p:set>
                                    <p:anim calcmode="lin" valueType="num">
                                      <p:cBhvr additive="base">
                                        <p:cTn id="61" dur="500" fill="hold"/>
                                        <p:tgtEl>
                                          <p:spTgt spid="48"/>
                                        </p:tgtEl>
                                        <p:attrNameLst>
                                          <p:attrName>ppt_x</p:attrName>
                                        </p:attrNameLst>
                                      </p:cBhvr>
                                      <p:tavLst>
                                        <p:tav tm="0">
                                          <p:val>
                                            <p:strVal val="#ppt_x"/>
                                          </p:val>
                                        </p:tav>
                                        <p:tav tm="100000">
                                          <p:val>
                                            <p:strVal val="#ppt_x"/>
                                          </p:val>
                                        </p:tav>
                                      </p:tavLst>
                                    </p:anim>
                                    <p:anim calcmode="lin" valueType="num">
                                      <p:cBhvr additive="base">
                                        <p:cTn id="62" dur="500" fill="hold"/>
                                        <p:tgtEl>
                                          <p:spTgt spid="48"/>
                                        </p:tgtEl>
                                        <p:attrNameLst>
                                          <p:attrName>ppt_y</p:attrName>
                                        </p:attrNameLst>
                                      </p:cBhvr>
                                      <p:tavLst>
                                        <p:tav tm="0">
                                          <p:val>
                                            <p:strVal val="1+#ppt_h/2"/>
                                          </p:val>
                                        </p:tav>
                                        <p:tav tm="100000">
                                          <p:val>
                                            <p:strVal val="#ppt_y"/>
                                          </p:val>
                                        </p:tav>
                                      </p:tavLst>
                                    </p:anim>
                                  </p:childTnLst>
                                </p:cTn>
                              </p:par>
                            </p:childTnLst>
                          </p:cTn>
                        </p:par>
                        <p:par>
                          <p:cTn id="63" fill="hold">
                            <p:stCondLst>
                              <p:cond delay="13201"/>
                            </p:stCondLst>
                            <p:childTnLst>
                              <p:par>
                                <p:cTn id="64" presetID="2" presetClass="entr" presetSubtype="4" fill="hold" nodeType="afterEffect">
                                  <p:stCondLst>
                                    <p:cond delay="500"/>
                                  </p:stCondLst>
                                  <p:childTnLst>
                                    <p:set>
                                      <p:cBhvr>
                                        <p:cTn id="65" dur="1" fill="hold">
                                          <p:stCondLst>
                                            <p:cond delay="0"/>
                                          </p:stCondLst>
                                        </p:cTn>
                                        <p:tgtEl>
                                          <p:spTgt spid="54"/>
                                        </p:tgtEl>
                                        <p:attrNameLst>
                                          <p:attrName>style.visibility</p:attrName>
                                        </p:attrNameLst>
                                      </p:cBhvr>
                                      <p:to>
                                        <p:strVal val="visible"/>
                                      </p:to>
                                    </p:set>
                                    <p:anim calcmode="lin" valueType="num">
                                      <p:cBhvr additive="base">
                                        <p:cTn id="66" dur="500" fill="hold"/>
                                        <p:tgtEl>
                                          <p:spTgt spid="54"/>
                                        </p:tgtEl>
                                        <p:attrNameLst>
                                          <p:attrName>ppt_x</p:attrName>
                                        </p:attrNameLst>
                                      </p:cBhvr>
                                      <p:tavLst>
                                        <p:tav tm="0">
                                          <p:val>
                                            <p:strVal val="#ppt_x"/>
                                          </p:val>
                                        </p:tav>
                                        <p:tav tm="100000">
                                          <p:val>
                                            <p:strVal val="#ppt_x"/>
                                          </p:val>
                                        </p:tav>
                                      </p:tavLst>
                                    </p:anim>
                                    <p:anim calcmode="lin" valueType="num">
                                      <p:cBhvr additive="base">
                                        <p:cTn id="67"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72-E01D-442E-25A0-2B5CAF1D6628}"/>
              </a:ext>
            </a:extLst>
          </p:cNvPr>
          <p:cNvSpPr/>
          <p:nvPr/>
        </p:nvSpPr>
        <p:spPr>
          <a:xfrm>
            <a:off x="93306" y="1135375"/>
            <a:ext cx="9703837" cy="5267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highlight>
                <a:srgbClr val="FFFFFF"/>
              </a:highlight>
            </a:endParaRPr>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3014292" cy="423053"/>
          </a:xfrm>
        </p:spPr>
        <p:txBody>
          <a:bodyPr>
            <a:noAutofit/>
          </a:bodyPr>
          <a:lstStyle/>
          <a:p>
            <a:pPr marL="0" indent="0">
              <a:buNone/>
            </a:pPr>
            <a:r>
              <a:rPr lang="en-US" sz="2400" dirty="0">
                <a:solidFill>
                  <a:srgbClr val="92D050"/>
                </a:solidFill>
                <a:latin typeface="Bahnschrift SemiBold Condensed" panose="020B0502040204020203" pitchFamily="34" charset="0"/>
              </a:rPr>
              <a:t>Our Major Overseas Clients</a:t>
            </a:r>
            <a:endParaRPr lang="en-IN" sz="2400" dirty="0">
              <a:solidFill>
                <a:srgbClr val="92D050"/>
              </a:solidFill>
              <a:latin typeface="Bahnschrift SemiBold Condensed" panose="020B0502040204020203" pitchFamily="34" charset="0"/>
            </a:endParaRPr>
          </a:p>
        </p:txBody>
      </p:sp>
      <p:pic>
        <p:nvPicPr>
          <p:cNvPr id="16" name="Picture 15">
            <a:extLst>
              <a:ext uri="{FF2B5EF4-FFF2-40B4-BE49-F238E27FC236}">
                <a16:creationId xmlns:a16="http://schemas.microsoft.com/office/drawing/2014/main" id="{D2C424E1-481B-0531-AA33-3372B3DB52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18356" y="2180433"/>
            <a:ext cx="2206784" cy="2206784"/>
          </a:xfrm>
          <a:prstGeom prst="rect">
            <a:avLst/>
          </a:prstGeom>
        </p:spPr>
      </p:pic>
      <p:pic>
        <p:nvPicPr>
          <p:cNvPr id="18" name="Picture 17">
            <a:extLst>
              <a:ext uri="{FF2B5EF4-FFF2-40B4-BE49-F238E27FC236}">
                <a16:creationId xmlns:a16="http://schemas.microsoft.com/office/drawing/2014/main" id="{F8E108EC-E424-26DC-E7A7-58509EED20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73076" y="1259748"/>
            <a:ext cx="1760082" cy="1486495"/>
          </a:xfrm>
          <a:prstGeom prst="rect">
            <a:avLst/>
          </a:prstGeom>
        </p:spPr>
      </p:pic>
      <p:pic>
        <p:nvPicPr>
          <p:cNvPr id="41" name="Picture 40">
            <a:extLst>
              <a:ext uri="{FF2B5EF4-FFF2-40B4-BE49-F238E27FC236}">
                <a16:creationId xmlns:a16="http://schemas.microsoft.com/office/drawing/2014/main" id="{89B417C1-0C85-35A6-0030-49270306C72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366552" y="1313218"/>
            <a:ext cx="1477711" cy="1313521"/>
          </a:xfrm>
          <a:prstGeom prst="rect">
            <a:avLst/>
          </a:prstGeom>
        </p:spPr>
      </p:pic>
      <p:pic>
        <p:nvPicPr>
          <p:cNvPr id="48" name="Picture 47">
            <a:extLst>
              <a:ext uri="{FF2B5EF4-FFF2-40B4-BE49-F238E27FC236}">
                <a16:creationId xmlns:a16="http://schemas.microsoft.com/office/drawing/2014/main" id="{DE3C1730-82D6-B894-F4FD-718965FDEE6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350817" y="1357419"/>
            <a:ext cx="3064544" cy="1271045"/>
          </a:xfrm>
          <a:prstGeom prst="rect">
            <a:avLst/>
          </a:prstGeom>
        </p:spPr>
      </p:pic>
      <p:pic>
        <p:nvPicPr>
          <p:cNvPr id="86" name="Picture 85">
            <a:extLst>
              <a:ext uri="{FF2B5EF4-FFF2-40B4-BE49-F238E27FC236}">
                <a16:creationId xmlns:a16="http://schemas.microsoft.com/office/drawing/2014/main" id="{2023607F-2327-0608-7630-240C0E78F7A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5469" r="90430">
                        <a14:foregroundMark x1="8887" y1="74000" x2="8887" y2="74000"/>
                        <a14:foregroundMark x1="5566" y1="79200" x2="5566" y2="79200"/>
                        <a14:foregroundMark x1="46777" y1="49400" x2="46777" y2="49400"/>
                        <a14:foregroundMark x1="54492" y1="51400" x2="54492" y2="51400"/>
                        <a14:foregroundMark x1="61816" y1="53000" x2="61816" y2="53000"/>
                        <a14:foregroundMark x1="69629" y1="52400" x2="69629" y2="52400"/>
                        <a14:foregroundMark x1="76563" y1="54000" x2="76563" y2="54000"/>
                        <a14:foregroundMark x1="83691" y1="52000" x2="83691" y2="52000"/>
                        <a14:foregroundMark x1="90430" y1="53000" x2="90430" y2="53000"/>
                        <a14:foregroundMark x1="46680" y1="64600" x2="46680" y2="64600"/>
                        <a14:foregroundMark x1="50195" y1="63400" x2="50195" y2="63400"/>
                        <a14:foregroundMark x1="54395" y1="66600" x2="54395" y2="66600"/>
                        <a14:foregroundMark x1="57520" y1="64400" x2="57520" y2="64400"/>
                        <a14:foregroundMark x1="61133" y1="64000" x2="61133" y2="64000"/>
                        <a14:foregroundMark x1="64453" y1="62600" x2="64453" y2="62600"/>
                        <a14:foregroundMark x1="67676" y1="64000" x2="67676" y2="64000"/>
                        <a14:foregroundMark x1="69922" y1="62800" x2="69922" y2="62800"/>
                        <a14:foregroundMark x1="72949" y1="63000" x2="72949" y2="63000"/>
                        <a14:foregroundMark x1="76367" y1="63400" x2="76367" y2="63400"/>
                        <a14:foregroundMark x1="79980" y1="63000" x2="79980" y2="63000"/>
                        <a14:foregroundMark x1="83301" y1="62400" x2="83301" y2="62400"/>
                        <a14:foregroundMark x1="85352" y1="62800" x2="85352" y2="62800"/>
                        <a14:foregroundMark x1="88281" y1="62400" x2="88281" y2="62400"/>
                        <a14:backgroundMark x1="24609" y1="62800" x2="24609" y2="62800"/>
                        <a14:backgroundMark x1="25586" y1="56600" x2="25586" y2="56600"/>
                        <a14:backgroundMark x1="21289" y1="61600" x2="21289" y2="61600"/>
                        <a14:backgroundMark x1="23145" y1="65200" x2="23145" y2="65200"/>
                        <a14:backgroundMark x1="25488" y1="65200" x2="25488" y2="65200"/>
                        <a14:backgroundMark x1="36426" y1="76800" x2="36426" y2="76800"/>
                        <a14:backgroundMark x1="70898" y1="50400" x2="70898" y2="50400"/>
                        <a14:backgroundMark x1="78125" y1="52800" x2="78125" y2="52800"/>
                        <a14:backgroundMark x1="73926" y1="64200" x2="73926" y2="64200"/>
                        <a14:backgroundMark x1="85938" y1="63600" x2="85938" y2="63600"/>
                      </a14:backgroundRemoval>
                    </a14:imgEffect>
                  </a14:imgLayer>
                </a14:imgProps>
              </a:ext>
              <a:ext uri="{28A0092B-C50C-407E-A947-70E740481C1C}">
                <a14:useLocalDpi xmlns:a14="http://schemas.microsoft.com/office/drawing/2010/main" val="0"/>
              </a:ext>
            </a:extLst>
          </a:blip>
          <a:srcRect/>
          <a:stretch/>
        </p:blipFill>
        <p:spPr>
          <a:xfrm>
            <a:off x="102537" y="3574175"/>
            <a:ext cx="2823329" cy="1378580"/>
          </a:xfrm>
          <a:prstGeom prst="rect">
            <a:avLst/>
          </a:prstGeom>
        </p:spPr>
      </p:pic>
      <p:pic>
        <p:nvPicPr>
          <p:cNvPr id="88" name="Picture 87">
            <a:extLst>
              <a:ext uri="{FF2B5EF4-FFF2-40B4-BE49-F238E27FC236}">
                <a16:creationId xmlns:a16="http://schemas.microsoft.com/office/drawing/2014/main" id="{4CF9FE33-9E14-DB48-7576-F6BC0F1EA94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386362" y="551627"/>
            <a:ext cx="2663812" cy="2663812"/>
          </a:xfrm>
          <a:prstGeom prst="rect">
            <a:avLst/>
          </a:prstGeom>
        </p:spPr>
      </p:pic>
      <p:pic>
        <p:nvPicPr>
          <p:cNvPr id="104" name="Picture 103">
            <a:extLst>
              <a:ext uri="{FF2B5EF4-FFF2-40B4-BE49-F238E27FC236}">
                <a16:creationId xmlns:a16="http://schemas.microsoft.com/office/drawing/2014/main" id="{AA25E05C-CB4E-A695-0576-3240A416BA99}"/>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3391737" y="3986439"/>
            <a:ext cx="1495339" cy="900851"/>
          </a:xfrm>
          <a:prstGeom prst="rect">
            <a:avLst/>
          </a:prstGeom>
        </p:spPr>
      </p:pic>
      <p:pic>
        <p:nvPicPr>
          <p:cNvPr id="3" name="Picture 2">
            <a:extLst>
              <a:ext uri="{FF2B5EF4-FFF2-40B4-BE49-F238E27FC236}">
                <a16:creationId xmlns:a16="http://schemas.microsoft.com/office/drawing/2014/main" id="{8979D521-32D9-C432-511F-12059CA9D14A}"/>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209155" y="2833399"/>
            <a:ext cx="2943962" cy="900852"/>
          </a:xfrm>
          <a:prstGeom prst="rect">
            <a:avLst/>
          </a:prstGeom>
        </p:spPr>
      </p:pic>
      <p:pic>
        <p:nvPicPr>
          <p:cNvPr id="5" name="Picture 4">
            <a:extLst>
              <a:ext uri="{FF2B5EF4-FFF2-40B4-BE49-F238E27FC236}">
                <a16:creationId xmlns:a16="http://schemas.microsoft.com/office/drawing/2014/main" id="{8920D7B1-630D-CE10-9D4D-C52485947A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9136" y="1312722"/>
            <a:ext cx="1957141" cy="1024441"/>
          </a:xfrm>
          <a:prstGeom prst="rect">
            <a:avLst/>
          </a:prstGeom>
        </p:spPr>
      </p:pic>
      <p:pic>
        <p:nvPicPr>
          <p:cNvPr id="14" name="Picture 13">
            <a:extLst>
              <a:ext uri="{FF2B5EF4-FFF2-40B4-BE49-F238E27FC236}">
                <a16:creationId xmlns:a16="http://schemas.microsoft.com/office/drawing/2014/main" id="{9E78255F-885D-2B6B-E78E-493615315A7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07771" y="2973093"/>
            <a:ext cx="2475283" cy="726082"/>
          </a:xfrm>
          <a:prstGeom prst="rect">
            <a:avLst/>
          </a:prstGeom>
        </p:spPr>
      </p:pic>
      <p:pic>
        <p:nvPicPr>
          <p:cNvPr id="26" name="Picture 25">
            <a:extLst>
              <a:ext uri="{FF2B5EF4-FFF2-40B4-BE49-F238E27FC236}">
                <a16:creationId xmlns:a16="http://schemas.microsoft.com/office/drawing/2014/main" id="{78A5CAB8-1A5C-BBEE-B412-843D8B069128}"/>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33778" y1="22667" x2="33778" y2="22667"/>
                        <a14:foregroundMark x1="51556" y1="22222" x2="51556" y2="22222"/>
                        <a14:foregroundMark x1="49333" y1="13778" x2="49333" y2="13778"/>
                        <a14:foregroundMark x1="71556" y1="63111" x2="71556" y2="63111"/>
                        <a14:foregroundMark x1="74667" y1="57333" x2="74667" y2="57333"/>
                        <a14:foregroundMark x1="66222" y1="55556" x2="66222" y2="55556"/>
                        <a14:foregroundMark x1="62667" y1="55556" x2="62667" y2="55556"/>
                        <a14:foregroundMark x1="44889" y1="55556" x2="44889" y2="55556"/>
                        <a14:foregroundMark x1="39556" y1="72444" x2="39556" y2="72444"/>
                        <a14:foregroundMark x1="43556" y1="75111" x2="43556" y2="75111"/>
                        <a14:foregroundMark x1="50667" y1="72444" x2="50667" y2="72444"/>
                        <a14:foregroundMark x1="62222" y1="76444" x2="62222" y2="76444"/>
                        <a14:foregroundMark x1="65333" y1="73333" x2="65333" y2="73333"/>
                        <a14:foregroundMark x1="69333" y1="72444" x2="69333" y2="72444"/>
                        <a14:foregroundMark x1="30667" y1="72444" x2="30667" y2="72444"/>
                        <a14:foregroundMark x1="25778" y1="71556" x2="25778" y2="71556"/>
                        <a14:foregroundMark x1="38667" y1="67111" x2="38667" y2="67111"/>
                        <a14:foregroundMark x1="36000" y1="66667" x2="36000" y2="66667"/>
                        <a14:foregroundMark x1="38667" y1="66667" x2="38667" y2="66667"/>
                        <a14:foregroundMark x1="38667" y1="66222" x2="38667" y2="66222"/>
                        <a14:foregroundMark x1="38222" y1="66222" x2="38222" y2="66222"/>
                        <a14:foregroundMark x1="38667" y1="66667" x2="38667" y2="66667"/>
                        <a14:foregroundMark x1="30222" y1="71556" x2="30222" y2="71556"/>
                        <a14:foregroundMark x1="30222" y1="72889" x2="30222" y2="72889"/>
                        <a14:foregroundMark x1="40000" y1="71556" x2="40000" y2="71556"/>
                        <a14:foregroundMark x1="40000" y1="73333" x2="40000" y2="73333"/>
                        <a14:backgroundMark x1="25778" y1="73778" x2="25778" y2="73778"/>
                        <a14:backgroundMark x1="45778" y1="74222" x2="45778" y2="74222"/>
                        <a14:backgroundMark x1="64000" y1="73333" x2="64000" y2="73333"/>
                        <a14:backgroundMark x1="68000" y1="72000" x2="68000" y2="72000"/>
                        <a14:backgroundMark x1="39556" y1="67111" x2="39556" y2="67111"/>
                        <a14:backgroundMark x1="39111" y1="68000" x2="39111" y2="68000"/>
                        <a14:backgroundMark x1="36889" y1="68000" x2="36889" y2="68000"/>
                        <a14:backgroundMark x1="36444" y1="68000" x2="36444" y2="68000"/>
                        <a14:backgroundMark x1="36444" y1="67556" x2="36444" y2="67556"/>
                        <a14:backgroundMark x1="36889" y1="67111" x2="36889" y2="67111"/>
                        <a14:backgroundMark x1="38667" y1="67111" x2="38667" y2="67111"/>
                        <a14:backgroundMark x1="43111" y1="74222" x2="43111" y2="74222"/>
                        <a14:backgroundMark x1="29333" y1="71556" x2="29333" y2="71556"/>
                        <a14:backgroundMark x1="29778" y1="73333" x2="29778" y2="73333"/>
                        <a14:backgroundMark x1="29778" y1="71556" x2="29778" y2="71556"/>
                        <a14:backgroundMark x1="40889" y1="72444" x2="40889" y2="72444"/>
                        <a14:backgroundMark x1="40889" y1="73333" x2="40889" y2="73333"/>
                        <a14:backgroundMark x1="39111" y1="65333" x2="39111" y2="65333"/>
                        <a14:backgroundMark x1="37778" y1="65778" x2="37778" y2="65778"/>
                      </a14:backgroundRemoval>
                    </a14:imgEffect>
                  </a14:imgLayer>
                </a14:imgProps>
              </a:ext>
              <a:ext uri="{28A0092B-C50C-407E-A947-70E740481C1C}">
                <a14:useLocalDpi xmlns:a14="http://schemas.microsoft.com/office/drawing/2010/main" val="0"/>
              </a:ext>
            </a:extLst>
          </a:blip>
          <a:stretch>
            <a:fillRect/>
          </a:stretch>
        </p:blipFill>
        <p:spPr>
          <a:xfrm>
            <a:off x="0" y="4810803"/>
            <a:ext cx="1779347" cy="1779347"/>
          </a:xfrm>
          <a:prstGeom prst="rect">
            <a:avLst/>
          </a:prstGeom>
        </p:spPr>
      </p:pic>
      <p:pic>
        <p:nvPicPr>
          <p:cNvPr id="28" name="Picture 27">
            <a:extLst>
              <a:ext uri="{FF2B5EF4-FFF2-40B4-BE49-F238E27FC236}">
                <a16:creationId xmlns:a16="http://schemas.microsoft.com/office/drawing/2014/main" id="{8BBC04FF-C61B-30A9-051E-30B0D85D54AE}"/>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16000" y1="66667" x2="16000" y2="66667"/>
                        <a14:foregroundMark x1="36333" y1="71429" x2="36333" y2="71429"/>
                        <a14:foregroundMark x1="48333" y1="70833" x2="48333" y2="70833"/>
                        <a14:foregroundMark x1="59000" y1="70833" x2="59000" y2="70833"/>
                        <a14:foregroundMark x1="72333" y1="66667" x2="72333" y2="66667"/>
                        <a14:foregroundMark x1="80667" y1="66667" x2="80667" y2="66667"/>
                        <a14:foregroundMark x1="32333" y1="79762" x2="32333" y2="79762"/>
                        <a14:backgroundMark x1="29333" y1="75000" x2="29333" y2="75000"/>
                      </a14:backgroundRemoval>
                    </a14:imgEffect>
                  </a14:imgLayer>
                </a14:imgProps>
              </a:ext>
              <a:ext uri="{28A0092B-C50C-407E-A947-70E740481C1C}">
                <a14:useLocalDpi xmlns:a14="http://schemas.microsoft.com/office/drawing/2010/main" val="0"/>
              </a:ext>
            </a:extLst>
          </a:blip>
          <a:stretch>
            <a:fillRect/>
          </a:stretch>
        </p:blipFill>
        <p:spPr>
          <a:xfrm>
            <a:off x="1608992" y="4887290"/>
            <a:ext cx="2363978" cy="1323828"/>
          </a:xfrm>
          <a:prstGeom prst="rect">
            <a:avLst/>
          </a:prstGeom>
        </p:spPr>
      </p:pic>
      <p:pic>
        <p:nvPicPr>
          <p:cNvPr id="30" name="Picture 29">
            <a:extLst>
              <a:ext uri="{FF2B5EF4-FFF2-40B4-BE49-F238E27FC236}">
                <a16:creationId xmlns:a16="http://schemas.microsoft.com/office/drawing/2014/main" id="{F18CDC33-6EA2-BDBF-A8CD-92662C3F70D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339340" y="5012914"/>
            <a:ext cx="2152041" cy="1216701"/>
          </a:xfrm>
          <a:prstGeom prst="rect">
            <a:avLst/>
          </a:prstGeom>
        </p:spPr>
      </p:pic>
      <p:pic>
        <p:nvPicPr>
          <p:cNvPr id="34" name="Picture 33">
            <a:extLst>
              <a:ext uri="{FF2B5EF4-FFF2-40B4-BE49-F238E27FC236}">
                <a16:creationId xmlns:a16="http://schemas.microsoft.com/office/drawing/2014/main" id="{DF10D36D-92B7-C9BC-CB85-A116D7DDC9E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136330" y="3684093"/>
            <a:ext cx="1477711" cy="1078729"/>
          </a:xfrm>
          <a:prstGeom prst="rect">
            <a:avLst/>
          </a:prstGeom>
        </p:spPr>
      </p:pic>
      <p:pic>
        <p:nvPicPr>
          <p:cNvPr id="36" name="Picture 35">
            <a:extLst>
              <a:ext uri="{FF2B5EF4-FFF2-40B4-BE49-F238E27FC236}">
                <a16:creationId xmlns:a16="http://schemas.microsoft.com/office/drawing/2014/main" id="{E90F0DCA-F35A-3E76-C291-70545BF84C6D}"/>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865126" y="5519233"/>
            <a:ext cx="2951739" cy="607288"/>
          </a:xfrm>
          <a:prstGeom prst="rect">
            <a:avLst/>
          </a:prstGeom>
        </p:spPr>
      </p:pic>
      <p:pic>
        <p:nvPicPr>
          <p:cNvPr id="38" name="Picture 37">
            <a:extLst>
              <a:ext uri="{FF2B5EF4-FFF2-40B4-BE49-F238E27FC236}">
                <a16:creationId xmlns:a16="http://schemas.microsoft.com/office/drawing/2014/main" id="{82A2380C-1F78-DC3C-5B5B-E1FE8A4CD87E}"/>
              </a:ext>
            </a:extLst>
          </p:cNvPr>
          <p:cNvPicPr>
            <a:picLocks noChangeAspect="1"/>
          </p:cNvPicPr>
          <p:nvPr/>
        </p:nvPicPr>
        <p:blipFill>
          <a:blip r:embed="rId20">
            <a:extLst>
              <a:ext uri="{BEBA8EAE-BF5A-486C-A8C5-ECC9F3942E4B}">
                <a14:imgProps xmlns:a14="http://schemas.microsoft.com/office/drawing/2010/main">
                  <a14:imgLayer r:embed="rId21">
                    <a14:imgEffect>
                      <a14:backgroundRemoval t="2961" b="94408" l="324" r="97087">
                        <a14:foregroundMark x1="26861" y1="12171" x2="26861" y2="12171"/>
                        <a14:foregroundMark x1="38673" y1="8224" x2="38673" y2="8224"/>
                        <a14:foregroundMark x1="37055" y1="11842" x2="37055" y2="11842"/>
                        <a14:foregroundMark x1="38026" y1="17763" x2="38026" y2="17763"/>
                        <a14:foregroundMark x1="38026" y1="17763" x2="38026" y2="17763"/>
                        <a14:foregroundMark x1="53560" y1="8224" x2="53560" y2="8224"/>
                        <a14:foregroundMark x1="51294" y1="8224" x2="51294" y2="8224"/>
                        <a14:foregroundMark x1="50324" y1="8224" x2="50324" y2="8224"/>
                        <a14:foregroundMark x1="38673" y1="7895" x2="38673" y2="7895"/>
                        <a14:foregroundMark x1="38673" y1="7895" x2="38673" y2="7895"/>
                        <a14:foregroundMark x1="39968" y1="5263" x2="39968" y2="5263"/>
                        <a14:foregroundMark x1="39968" y1="5263" x2="39968" y2="5263"/>
                        <a14:foregroundMark x1="36246" y1="5263" x2="36246" y2="5263"/>
                        <a14:foregroundMark x1="36246" y1="5263" x2="36246" y2="5263"/>
                        <a14:foregroundMark x1="35437" y1="8882" x2="35437" y2="8882"/>
                        <a14:foregroundMark x1="35437" y1="8882" x2="35437" y2="8882"/>
                        <a14:foregroundMark x1="35437" y1="8882" x2="35437" y2="8882"/>
                        <a14:foregroundMark x1="27670" y1="20066" x2="27670" y2="20066"/>
                        <a14:foregroundMark x1="27670" y1="20066" x2="27670" y2="20066"/>
                        <a14:foregroundMark x1="30906" y1="31908" x2="30906" y2="31908"/>
                        <a14:foregroundMark x1="30906" y1="31908" x2="30906" y2="31908"/>
                        <a14:foregroundMark x1="22977" y1="7895" x2="22977" y2="7895"/>
                        <a14:foregroundMark x1="22977" y1="7895" x2="22977" y2="7895"/>
                        <a14:foregroundMark x1="26214" y1="9539" x2="26214" y2="9539"/>
                        <a14:foregroundMark x1="26214" y1="9539" x2="26214" y2="9539"/>
                        <a14:foregroundMark x1="23948" y1="11184" x2="23948" y2="11184"/>
                        <a14:foregroundMark x1="23948" y1="11184" x2="23948" y2="11184"/>
                        <a14:foregroundMark x1="6796" y1="58882" x2="6796" y2="58882"/>
                        <a14:foregroundMark x1="6796" y1="58882" x2="6796" y2="58882"/>
                        <a14:foregroundMark x1="2104" y1="56908" x2="2104" y2="56908"/>
                        <a14:foregroundMark x1="2104" y1="56908" x2="2104" y2="56908"/>
                        <a14:foregroundMark x1="11327" y1="64145" x2="11327" y2="64145"/>
                        <a14:foregroundMark x1="11327" y1="64145" x2="11327" y2="64145"/>
                        <a14:foregroundMark x1="15534" y1="65461" x2="15534" y2="65461"/>
                        <a14:foregroundMark x1="15534" y1="65461" x2="15534" y2="65461"/>
                        <a14:foregroundMark x1="21683" y1="65461" x2="21683" y2="65461"/>
                        <a14:foregroundMark x1="21683" y1="65461" x2="21683" y2="65461"/>
                        <a14:foregroundMark x1="22330" y1="57895" x2="22330" y2="57895"/>
                        <a14:foregroundMark x1="22330" y1="57895" x2="22330" y2="57895"/>
                        <a14:foregroundMark x1="26375" y1="61513" x2="26375" y2="61513"/>
                        <a14:foregroundMark x1="26375" y1="61513" x2="26375" y2="61513"/>
                        <a14:foregroundMark x1="31068" y1="63487" x2="31068" y2="63487"/>
                        <a14:foregroundMark x1="31068" y1="63487" x2="31068" y2="63487"/>
                        <a14:foregroundMark x1="30744" y1="58882" x2="30744" y2="58882"/>
                        <a14:foregroundMark x1="30744" y1="58882" x2="30744" y2="58882"/>
                        <a14:foregroundMark x1="39968" y1="56579" x2="39968" y2="56579"/>
                        <a14:foregroundMark x1="39968" y1="56579" x2="39968" y2="56579"/>
                        <a14:foregroundMark x1="40939" y1="61184" x2="40939" y2="61184"/>
                        <a14:foregroundMark x1="40939" y1="61184" x2="40939" y2="61184"/>
                        <a14:foregroundMark x1="40615" y1="65132" x2="40615" y2="65132"/>
                        <a14:foregroundMark x1="40615" y1="65132" x2="40615" y2="65132"/>
                        <a14:foregroundMark x1="40615" y1="69737" x2="40615" y2="69737"/>
                        <a14:foregroundMark x1="40615" y1="69737" x2="40615" y2="69737"/>
                        <a14:foregroundMark x1="30744" y1="68421" x2="30744" y2="68421"/>
                        <a14:foregroundMark x1="49353" y1="62829" x2="49353" y2="62829"/>
                        <a14:foregroundMark x1="49353" y1="62829" x2="49353" y2="62829"/>
                        <a14:foregroundMark x1="49353" y1="62829" x2="49353" y2="62829"/>
                        <a14:foregroundMark x1="49191" y1="68421" x2="49191" y2="68421"/>
                        <a14:foregroundMark x1="49191" y1="68421" x2="49191" y2="68421"/>
                        <a14:foregroundMark x1="50971" y1="55592" x2="50971" y2="55592"/>
                        <a14:foregroundMark x1="50971" y1="55592" x2="50971" y2="55592"/>
                        <a14:foregroundMark x1="49676" y1="58882" x2="49676" y2="58882"/>
                        <a14:foregroundMark x1="49676" y1="58882" x2="49676" y2="58882"/>
                        <a14:foregroundMark x1="50647" y1="70724" x2="50647" y2="70724"/>
                        <a14:foregroundMark x1="50647" y1="70724" x2="50647" y2="70724"/>
                        <a14:foregroundMark x1="52751" y1="71711" x2="52751" y2="71711"/>
                        <a14:foregroundMark x1="52751" y1="71711" x2="52751" y2="71711"/>
                        <a14:foregroundMark x1="53883" y1="55921" x2="53883" y2="55921"/>
                        <a14:foregroundMark x1="53883" y1="55921" x2="53883" y2="55921"/>
                        <a14:foregroundMark x1="57443" y1="58882" x2="57443" y2="58882"/>
                        <a14:foregroundMark x1="57443" y1="58882" x2="57443" y2="58882"/>
                        <a14:foregroundMark x1="57443" y1="64145" x2="57443" y2="64145"/>
                        <a14:foregroundMark x1="57443" y1="64145" x2="57443" y2="64145"/>
                        <a14:foregroundMark x1="57443" y1="50000" x2="57443" y2="50000"/>
                        <a14:foregroundMark x1="57443" y1="50000" x2="57443" y2="50000"/>
                        <a14:foregroundMark x1="61650" y1="60197" x2="61650" y2="60197"/>
                        <a14:foregroundMark x1="61650" y1="60197" x2="61650" y2="60197"/>
                        <a14:foregroundMark x1="66181" y1="55921" x2="66181" y2="55921"/>
                        <a14:foregroundMark x1="66181" y1="55921" x2="66181" y2="55921"/>
                        <a14:foregroundMark x1="67638" y1="62171" x2="67638" y2="62171"/>
                        <a14:foregroundMark x1="67638" y1="62171" x2="67638" y2="62171"/>
                        <a14:foregroundMark x1="72977" y1="58224" x2="72977" y2="58224"/>
                        <a14:foregroundMark x1="72977" y1="58224" x2="72977" y2="58224"/>
                        <a14:foregroundMark x1="72977" y1="64803" x2="72977" y2="64803"/>
                        <a14:foregroundMark x1="72977" y1="64803" x2="72977" y2="64803"/>
                        <a14:foregroundMark x1="76861" y1="61184" x2="76861" y2="61184"/>
                        <a14:foregroundMark x1="76861" y1="61184" x2="76861" y2="61184"/>
                        <a14:foregroundMark x1="76699" y1="65132" x2="76699" y2="65132"/>
                        <a14:foregroundMark x1="76699" y1="65132" x2="76699" y2="65132"/>
                        <a14:foregroundMark x1="82362" y1="59211" x2="82362" y2="59211"/>
                        <a14:foregroundMark x1="82362" y1="59211" x2="82362" y2="59211"/>
                        <a14:foregroundMark x1="79773" y1="71053" x2="79773" y2="71053"/>
                        <a14:foregroundMark x1="79773" y1="71053" x2="79773" y2="71053"/>
                        <a14:foregroundMark x1="85922" y1="63816" x2="85922" y2="63816"/>
                        <a14:foregroundMark x1="85922" y1="63816" x2="85922" y2="63816"/>
                        <a14:foregroundMark x1="91748" y1="57237" x2="91748" y2="57237"/>
                        <a14:foregroundMark x1="91748" y1="57237" x2="91748" y2="57237"/>
                        <a14:foregroundMark x1="91748" y1="57237" x2="91748" y2="57237"/>
                        <a14:foregroundMark x1="91748" y1="57237" x2="91748" y2="57237"/>
                        <a14:foregroundMark x1="91748" y1="63816" x2="91748" y2="63816"/>
                        <a14:foregroundMark x1="91748" y1="63816" x2="91748" y2="63816"/>
                        <a14:foregroundMark x1="97087" y1="53289" x2="97087" y2="53289"/>
                        <a14:foregroundMark x1="97087" y1="53289" x2="97087" y2="53289"/>
                        <a14:foregroundMark x1="26861" y1="65789" x2="26861" y2="65789"/>
                        <a14:foregroundMark x1="26861" y1="65789" x2="26861" y2="65789"/>
                        <a14:foregroundMark x1="647" y1="94408" x2="647" y2="94408"/>
                        <a14:foregroundMark x1="647" y1="94408" x2="647" y2="94408"/>
                        <a14:foregroundMark x1="4207" y1="94408" x2="4207" y2="94408"/>
                        <a14:foregroundMark x1="4045" y1="68750" x2="4045" y2="68750"/>
                        <a14:foregroundMark x1="16343" y1="60197" x2="16343" y2="60197"/>
                        <a14:foregroundMark x1="21845" y1="71053" x2="21845" y2="71053"/>
                        <a14:foregroundMark x1="21521" y1="74013" x2="21521" y2="74013"/>
                        <a14:foregroundMark x1="30259" y1="61513" x2="30259" y2="61513"/>
                        <a14:foregroundMark x1="36084" y1="59868" x2="36084" y2="59868"/>
                        <a14:foregroundMark x1="31715" y1="70066" x2="31715" y2="70066"/>
                        <a14:foregroundMark x1="31715" y1="70066" x2="31715" y2="70066"/>
                        <a14:foregroundMark x1="56634" y1="68421" x2="56634" y2="68421"/>
                        <a14:foregroundMark x1="56634" y1="68421" x2="56634" y2="68421"/>
                        <a14:foregroundMark x1="61812" y1="58553" x2="61812" y2="58553"/>
                        <a14:foregroundMark x1="61812" y1="58553" x2="61812" y2="58553"/>
                        <a14:foregroundMark x1="67314" y1="60197" x2="67314" y2="60197"/>
                        <a14:foregroundMark x1="67314" y1="60197" x2="67314" y2="60197"/>
                        <a14:foregroundMark x1="67314" y1="65132" x2="67314" y2="65132"/>
                        <a14:foregroundMark x1="67314" y1="65132" x2="67314" y2="65132"/>
                        <a14:foregroundMark x1="61489" y1="64474" x2="61489" y2="64474"/>
                        <a14:foregroundMark x1="61489" y1="64474" x2="61489" y2="64474"/>
                        <a14:foregroundMark x1="76214" y1="59211" x2="76214" y2="59211"/>
                        <a14:foregroundMark x1="76214" y1="59211" x2="76214" y2="59211"/>
                        <a14:foregroundMark x1="86408" y1="59539" x2="86408" y2="59539"/>
                        <a14:foregroundMark x1="86408" y1="59539" x2="86408" y2="59539"/>
                        <a14:foregroundMark x1="87055" y1="60526" x2="87055" y2="60526"/>
                        <a14:foregroundMark x1="87055" y1="60526" x2="87055" y2="60526"/>
                        <a14:foregroundMark x1="90615" y1="55921" x2="90615" y2="55921"/>
                        <a14:foregroundMark x1="90615" y1="55921" x2="90615" y2="55921"/>
                        <a14:foregroundMark x1="92071" y1="67434" x2="92071" y2="67434"/>
                        <a14:foregroundMark x1="92071" y1="67434" x2="92071" y2="67434"/>
                        <a14:foregroundMark x1="96926" y1="53947" x2="96926" y2="53947"/>
                        <a14:foregroundMark x1="96926" y1="53947" x2="96926" y2="53947"/>
                        <a14:foregroundMark x1="97087" y1="60526" x2="97087" y2="60526"/>
                        <a14:foregroundMark x1="97087" y1="60526" x2="97087" y2="60526"/>
                        <a14:backgroundMark x1="971" y1="92434" x2="971" y2="92434"/>
                        <a14:backgroundMark x1="4207" y1="94079" x2="4207" y2="94079"/>
                        <a14:backgroundMark x1="971" y1="93421" x2="971" y2="93421"/>
                        <a14:backgroundMark x1="971" y1="93421" x2="971" y2="93421"/>
                        <a14:backgroundMark x1="485" y1="94737" x2="485" y2="94737"/>
                        <a14:backgroundMark x1="485" y1="94737" x2="485" y2="94737"/>
                        <a14:backgroundMark x1="5825" y1="98684" x2="5825" y2="98684"/>
                        <a14:backgroundMark x1="5825" y1="98684" x2="5825" y2="98684"/>
                        <a14:backgroundMark x1="4854" y1="98026" x2="4854" y2="98026"/>
                        <a14:backgroundMark x1="4854" y1="98026" x2="4854" y2="98026"/>
                      </a14:backgroundRemoval>
                    </a14:imgEffect>
                  </a14:imgLayer>
                </a14:imgProps>
              </a:ext>
              <a:ext uri="{28A0092B-C50C-407E-A947-70E740481C1C}">
                <a14:useLocalDpi xmlns:a14="http://schemas.microsoft.com/office/drawing/2010/main" val="0"/>
              </a:ext>
            </a:extLst>
          </a:blip>
          <a:stretch>
            <a:fillRect/>
          </a:stretch>
        </p:blipFill>
        <p:spPr>
          <a:xfrm>
            <a:off x="5136600" y="3839612"/>
            <a:ext cx="2713898" cy="1334992"/>
          </a:xfrm>
          <a:prstGeom prst="rect">
            <a:avLst/>
          </a:prstGeom>
        </p:spPr>
      </p:pic>
    </p:spTree>
    <p:extLst>
      <p:ext uri="{BB962C8B-B14F-4D97-AF65-F5344CB8AC3E}">
        <p14:creationId xmlns:p14="http://schemas.microsoft.com/office/powerpoint/2010/main" val="3393565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2201"/>
                            </p:stCondLst>
                            <p:childTnLst>
                              <p:par>
                                <p:cTn id="8" presetID="53" presetClass="entr" presetSubtype="16" fill="hold" grpId="0" nodeType="afterEffect">
                                  <p:stCondLst>
                                    <p:cond delay="50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ppt_w</p:attrName>
                                        </p:attrNameLst>
                                      </p:cBhvr>
                                      <p:tavLst>
                                        <p:tav tm="0">
                                          <p:val>
                                            <p:fltVal val="0"/>
                                          </p:val>
                                        </p:tav>
                                        <p:tav tm="100000">
                                          <p:val>
                                            <p:strVal val="#ppt_w"/>
                                          </p:val>
                                        </p:tav>
                                      </p:tavLst>
                                    </p:anim>
                                    <p:anim calcmode="lin" valueType="num">
                                      <p:cBhvr>
                                        <p:cTn id="11" dur="1000" fill="hold"/>
                                        <p:tgtEl>
                                          <p:spTgt spid="10"/>
                                        </p:tgtEl>
                                        <p:attrNameLst>
                                          <p:attrName>ppt_h</p:attrName>
                                        </p:attrNameLst>
                                      </p:cBhvr>
                                      <p:tavLst>
                                        <p:tav tm="0">
                                          <p:val>
                                            <p:fltVal val="0"/>
                                          </p:val>
                                        </p:tav>
                                        <p:tav tm="100000">
                                          <p:val>
                                            <p:strVal val="#ppt_h"/>
                                          </p:val>
                                        </p:tav>
                                      </p:tavLst>
                                    </p:anim>
                                    <p:animEffect transition="in" filter="fade">
                                      <p:cBhvr>
                                        <p:cTn id="12" dur="1000"/>
                                        <p:tgtEl>
                                          <p:spTgt spid="10"/>
                                        </p:tgtEl>
                                      </p:cBhvr>
                                    </p:animEffect>
                                  </p:childTnLst>
                                </p:cTn>
                              </p:par>
                            </p:childTnLst>
                          </p:cTn>
                        </p:par>
                        <p:par>
                          <p:cTn id="13" fill="hold">
                            <p:stCondLst>
                              <p:cond delay="3701"/>
                            </p:stCondLst>
                            <p:childTnLst>
                              <p:par>
                                <p:cTn id="14" presetID="2" presetClass="entr" presetSubtype="4" fill="hold" nodeType="afterEffect">
                                  <p:stCondLst>
                                    <p:cond delay="50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4701"/>
                            </p:stCondLst>
                            <p:childTnLst>
                              <p:par>
                                <p:cTn id="19" presetID="2" presetClass="entr" presetSubtype="4" fill="hold" nodeType="afterEffect">
                                  <p:stCondLst>
                                    <p:cond delay="50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par>
                          <p:cTn id="23" fill="hold">
                            <p:stCondLst>
                              <p:cond delay="5701"/>
                            </p:stCondLst>
                            <p:childTnLst>
                              <p:par>
                                <p:cTn id="24" presetID="2" presetClass="entr" presetSubtype="4" fill="hold" nodeType="afterEffect">
                                  <p:stCondLst>
                                    <p:cond delay="500"/>
                                  </p:stCondLst>
                                  <p:childTnLst>
                                    <p:set>
                                      <p:cBhvr>
                                        <p:cTn id="25" dur="1" fill="hold">
                                          <p:stCondLst>
                                            <p:cond delay="0"/>
                                          </p:stCondLst>
                                        </p:cTn>
                                        <p:tgtEl>
                                          <p:spTgt spid="41"/>
                                        </p:tgtEl>
                                        <p:attrNameLst>
                                          <p:attrName>style.visibility</p:attrName>
                                        </p:attrNameLst>
                                      </p:cBhvr>
                                      <p:to>
                                        <p:strVal val="visible"/>
                                      </p:to>
                                    </p:set>
                                    <p:anim calcmode="lin" valueType="num">
                                      <p:cBhvr additive="base">
                                        <p:cTn id="26" dur="500" fill="hold"/>
                                        <p:tgtEl>
                                          <p:spTgt spid="41"/>
                                        </p:tgtEl>
                                        <p:attrNameLst>
                                          <p:attrName>ppt_x</p:attrName>
                                        </p:attrNameLst>
                                      </p:cBhvr>
                                      <p:tavLst>
                                        <p:tav tm="0">
                                          <p:val>
                                            <p:strVal val="#ppt_x"/>
                                          </p:val>
                                        </p:tav>
                                        <p:tav tm="100000">
                                          <p:val>
                                            <p:strVal val="#ppt_x"/>
                                          </p:val>
                                        </p:tav>
                                      </p:tavLst>
                                    </p:anim>
                                    <p:anim calcmode="lin" valueType="num">
                                      <p:cBhvr additive="base">
                                        <p:cTn id="27" dur="500" fill="hold"/>
                                        <p:tgtEl>
                                          <p:spTgt spid="41"/>
                                        </p:tgtEl>
                                        <p:attrNameLst>
                                          <p:attrName>ppt_y</p:attrName>
                                        </p:attrNameLst>
                                      </p:cBhvr>
                                      <p:tavLst>
                                        <p:tav tm="0">
                                          <p:val>
                                            <p:strVal val="1+#ppt_h/2"/>
                                          </p:val>
                                        </p:tav>
                                        <p:tav tm="100000">
                                          <p:val>
                                            <p:strVal val="#ppt_y"/>
                                          </p:val>
                                        </p:tav>
                                      </p:tavLst>
                                    </p:anim>
                                  </p:childTnLst>
                                </p:cTn>
                              </p:par>
                            </p:childTnLst>
                          </p:cTn>
                        </p:par>
                        <p:par>
                          <p:cTn id="28" fill="hold">
                            <p:stCondLst>
                              <p:cond delay="6701"/>
                            </p:stCondLst>
                            <p:childTnLst>
                              <p:par>
                                <p:cTn id="29" presetID="2" presetClass="entr" presetSubtype="4" fill="hold" nodeType="afterEffect">
                                  <p:stCondLst>
                                    <p:cond delay="50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500" fill="hold"/>
                                        <p:tgtEl>
                                          <p:spTgt spid="48"/>
                                        </p:tgtEl>
                                        <p:attrNameLst>
                                          <p:attrName>ppt_x</p:attrName>
                                        </p:attrNameLst>
                                      </p:cBhvr>
                                      <p:tavLst>
                                        <p:tav tm="0">
                                          <p:val>
                                            <p:strVal val="#ppt_x"/>
                                          </p:val>
                                        </p:tav>
                                        <p:tav tm="100000">
                                          <p:val>
                                            <p:strVal val="#ppt_x"/>
                                          </p:val>
                                        </p:tav>
                                      </p:tavLst>
                                    </p:anim>
                                    <p:anim calcmode="lin" valueType="num">
                                      <p:cBhvr additive="base">
                                        <p:cTn id="32" dur="500" fill="hold"/>
                                        <p:tgtEl>
                                          <p:spTgt spid="48"/>
                                        </p:tgtEl>
                                        <p:attrNameLst>
                                          <p:attrName>ppt_y</p:attrName>
                                        </p:attrNameLst>
                                      </p:cBhvr>
                                      <p:tavLst>
                                        <p:tav tm="0">
                                          <p:val>
                                            <p:strVal val="1+#ppt_h/2"/>
                                          </p:val>
                                        </p:tav>
                                        <p:tav tm="100000">
                                          <p:val>
                                            <p:strVal val="#ppt_y"/>
                                          </p:val>
                                        </p:tav>
                                      </p:tavLst>
                                    </p:anim>
                                  </p:childTnLst>
                                </p:cTn>
                              </p:par>
                            </p:childTnLst>
                          </p:cTn>
                        </p:par>
                        <p:par>
                          <p:cTn id="33" fill="hold">
                            <p:stCondLst>
                              <p:cond delay="7701"/>
                            </p:stCondLst>
                            <p:childTnLst>
                              <p:par>
                                <p:cTn id="34" presetID="2" presetClass="entr" presetSubtype="4" fill="hold" nodeType="afterEffect">
                                  <p:stCondLst>
                                    <p:cond delay="500"/>
                                  </p:stCondLst>
                                  <p:childTnLst>
                                    <p:set>
                                      <p:cBhvr>
                                        <p:cTn id="35" dur="1" fill="hold">
                                          <p:stCondLst>
                                            <p:cond delay="0"/>
                                          </p:stCondLst>
                                        </p:cTn>
                                        <p:tgtEl>
                                          <p:spTgt spid="88"/>
                                        </p:tgtEl>
                                        <p:attrNameLst>
                                          <p:attrName>style.visibility</p:attrName>
                                        </p:attrNameLst>
                                      </p:cBhvr>
                                      <p:to>
                                        <p:strVal val="visible"/>
                                      </p:to>
                                    </p:set>
                                    <p:anim calcmode="lin" valueType="num">
                                      <p:cBhvr additive="base">
                                        <p:cTn id="36" dur="500" fill="hold"/>
                                        <p:tgtEl>
                                          <p:spTgt spid="88"/>
                                        </p:tgtEl>
                                        <p:attrNameLst>
                                          <p:attrName>ppt_x</p:attrName>
                                        </p:attrNameLst>
                                      </p:cBhvr>
                                      <p:tavLst>
                                        <p:tav tm="0">
                                          <p:val>
                                            <p:strVal val="#ppt_x"/>
                                          </p:val>
                                        </p:tav>
                                        <p:tav tm="100000">
                                          <p:val>
                                            <p:strVal val="#ppt_x"/>
                                          </p:val>
                                        </p:tav>
                                      </p:tavLst>
                                    </p:anim>
                                    <p:anim calcmode="lin" valueType="num">
                                      <p:cBhvr additive="base">
                                        <p:cTn id="37" dur="500" fill="hold"/>
                                        <p:tgtEl>
                                          <p:spTgt spid="88"/>
                                        </p:tgtEl>
                                        <p:attrNameLst>
                                          <p:attrName>ppt_y</p:attrName>
                                        </p:attrNameLst>
                                      </p:cBhvr>
                                      <p:tavLst>
                                        <p:tav tm="0">
                                          <p:val>
                                            <p:strVal val="1+#ppt_h/2"/>
                                          </p:val>
                                        </p:tav>
                                        <p:tav tm="100000">
                                          <p:val>
                                            <p:strVal val="#ppt_y"/>
                                          </p:val>
                                        </p:tav>
                                      </p:tavLst>
                                    </p:anim>
                                  </p:childTnLst>
                                </p:cTn>
                              </p:par>
                            </p:childTnLst>
                          </p:cTn>
                        </p:par>
                        <p:par>
                          <p:cTn id="38" fill="hold">
                            <p:stCondLst>
                              <p:cond delay="8701"/>
                            </p:stCondLst>
                            <p:childTnLst>
                              <p:par>
                                <p:cTn id="39" presetID="2" presetClass="entr" presetSubtype="4" fill="hold" nodeType="afterEffect">
                                  <p:stCondLst>
                                    <p:cond delay="50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childTnLst>
                          </p:cTn>
                        </p:par>
                        <p:par>
                          <p:cTn id="43" fill="hold">
                            <p:stCondLst>
                              <p:cond delay="9701"/>
                            </p:stCondLst>
                            <p:childTnLst>
                              <p:par>
                                <p:cTn id="44" presetID="2" presetClass="entr" presetSubtype="4" fill="hold" nodeType="afterEffect">
                                  <p:stCondLst>
                                    <p:cond delay="50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1+#ppt_h/2"/>
                                          </p:val>
                                        </p:tav>
                                        <p:tav tm="100000">
                                          <p:val>
                                            <p:strVal val="#ppt_y"/>
                                          </p:val>
                                        </p:tav>
                                      </p:tavLst>
                                    </p:anim>
                                  </p:childTnLst>
                                </p:cTn>
                              </p:par>
                            </p:childTnLst>
                          </p:cTn>
                        </p:par>
                        <p:par>
                          <p:cTn id="48" fill="hold">
                            <p:stCondLst>
                              <p:cond delay="10701"/>
                            </p:stCondLst>
                            <p:childTnLst>
                              <p:par>
                                <p:cTn id="49" presetID="2" presetClass="entr" presetSubtype="4" fill="hold" nodeType="afterEffect">
                                  <p:stCondLst>
                                    <p:cond delay="50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childTnLst>
                          </p:cTn>
                        </p:par>
                        <p:par>
                          <p:cTn id="53" fill="hold">
                            <p:stCondLst>
                              <p:cond delay="11701"/>
                            </p:stCondLst>
                            <p:childTnLst>
                              <p:par>
                                <p:cTn id="54" presetID="2" presetClass="entr" presetSubtype="4" fill="hold" nodeType="afterEffect">
                                  <p:stCondLst>
                                    <p:cond delay="500"/>
                                  </p:stCondLst>
                                  <p:childTnLst>
                                    <p:set>
                                      <p:cBhvr>
                                        <p:cTn id="55" dur="1" fill="hold">
                                          <p:stCondLst>
                                            <p:cond delay="0"/>
                                          </p:stCondLst>
                                        </p:cTn>
                                        <p:tgtEl>
                                          <p:spTgt spid="86"/>
                                        </p:tgtEl>
                                        <p:attrNameLst>
                                          <p:attrName>style.visibility</p:attrName>
                                        </p:attrNameLst>
                                      </p:cBhvr>
                                      <p:to>
                                        <p:strVal val="visible"/>
                                      </p:to>
                                    </p:set>
                                    <p:anim calcmode="lin" valueType="num">
                                      <p:cBhvr additive="base">
                                        <p:cTn id="56" dur="500" fill="hold"/>
                                        <p:tgtEl>
                                          <p:spTgt spid="86"/>
                                        </p:tgtEl>
                                        <p:attrNameLst>
                                          <p:attrName>ppt_x</p:attrName>
                                        </p:attrNameLst>
                                      </p:cBhvr>
                                      <p:tavLst>
                                        <p:tav tm="0">
                                          <p:val>
                                            <p:strVal val="#ppt_x"/>
                                          </p:val>
                                        </p:tav>
                                        <p:tav tm="100000">
                                          <p:val>
                                            <p:strVal val="#ppt_x"/>
                                          </p:val>
                                        </p:tav>
                                      </p:tavLst>
                                    </p:anim>
                                    <p:anim calcmode="lin" valueType="num">
                                      <p:cBhvr additive="base">
                                        <p:cTn id="57" dur="500" fill="hold"/>
                                        <p:tgtEl>
                                          <p:spTgt spid="86"/>
                                        </p:tgtEl>
                                        <p:attrNameLst>
                                          <p:attrName>ppt_y</p:attrName>
                                        </p:attrNameLst>
                                      </p:cBhvr>
                                      <p:tavLst>
                                        <p:tav tm="0">
                                          <p:val>
                                            <p:strVal val="1+#ppt_h/2"/>
                                          </p:val>
                                        </p:tav>
                                        <p:tav tm="100000">
                                          <p:val>
                                            <p:strVal val="#ppt_y"/>
                                          </p:val>
                                        </p:tav>
                                      </p:tavLst>
                                    </p:anim>
                                  </p:childTnLst>
                                </p:cTn>
                              </p:par>
                            </p:childTnLst>
                          </p:cTn>
                        </p:par>
                        <p:par>
                          <p:cTn id="58" fill="hold">
                            <p:stCondLst>
                              <p:cond delay="12701"/>
                            </p:stCondLst>
                            <p:childTnLst>
                              <p:par>
                                <p:cTn id="59" presetID="2" presetClass="entr" presetSubtype="4" fill="hold" nodeType="afterEffect">
                                  <p:stCondLst>
                                    <p:cond delay="500"/>
                                  </p:stCondLst>
                                  <p:childTnLst>
                                    <p:set>
                                      <p:cBhvr>
                                        <p:cTn id="60" dur="1" fill="hold">
                                          <p:stCondLst>
                                            <p:cond delay="0"/>
                                          </p:stCondLst>
                                        </p:cTn>
                                        <p:tgtEl>
                                          <p:spTgt spid="104"/>
                                        </p:tgtEl>
                                        <p:attrNameLst>
                                          <p:attrName>style.visibility</p:attrName>
                                        </p:attrNameLst>
                                      </p:cBhvr>
                                      <p:to>
                                        <p:strVal val="visible"/>
                                      </p:to>
                                    </p:set>
                                    <p:anim calcmode="lin" valueType="num">
                                      <p:cBhvr additive="base">
                                        <p:cTn id="61" dur="500" fill="hold"/>
                                        <p:tgtEl>
                                          <p:spTgt spid="104"/>
                                        </p:tgtEl>
                                        <p:attrNameLst>
                                          <p:attrName>ppt_x</p:attrName>
                                        </p:attrNameLst>
                                      </p:cBhvr>
                                      <p:tavLst>
                                        <p:tav tm="0">
                                          <p:val>
                                            <p:strVal val="#ppt_x"/>
                                          </p:val>
                                        </p:tav>
                                        <p:tav tm="100000">
                                          <p:val>
                                            <p:strVal val="#ppt_x"/>
                                          </p:val>
                                        </p:tav>
                                      </p:tavLst>
                                    </p:anim>
                                    <p:anim calcmode="lin" valueType="num">
                                      <p:cBhvr additive="base">
                                        <p:cTn id="62" dur="500" fill="hold"/>
                                        <p:tgtEl>
                                          <p:spTgt spid="104"/>
                                        </p:tgtEl>
                                        <p:attrNameLst>
                                          <p:attrName>ppt_y</p:attrName>
                                        </p:attrNameLst>
                                      </p:cBhvr>
                                      <p:tavLst>
                                        <p:tav tm="0">
                                          <p:val>
                                            <p:strVal val="1+#ppt_h/2"/>
                                          </p:val>
                                        </p:tav>
                                        <p:tav tm="100000">
                                          <p:val>
                                            <p:strVal val="#ppt_y"/>
                                          </p:val>
                                        </p:tav>
                                      </p:tavLst>
                                    </p:anim>
                                  </p:childTnLst>
                                </p:cTn>
                              </p:par>
                            </p:childTnLst>
                          </p:cTn>
                        </p:par>
                        <p:par>
                          <p:cTn id="63" fill="hold">
                            <p:stCondLst>
                              <p:cond delay="13701"/>
                            </p:stCondLst>
                            <p:childTnLst>
                              <p:par>
                                <p:cTn id="64" presetID="2" presetClass="entr" presetSubtype="4" fill="hold" nodeType="afterEffect">
                                  <p:stCondLst>
                                    <p:cond delay="500"/>
                                  </p:stCondLst>
                                  <p:childTnLst>
                                    <p:set>
                                      <p:cBhvr>
                                        <p:cTn id="65" dur="1" fill="hold">
                                          <p:stCondLst>
                                            <p:cond delay="0"/>
                                          </p:stCondLst>
                                        </p:cTn>
                                        <p:tgtEl>
                                          <p:spTgt spid="38"/>
                                        </p:tgtEl>
                                        <p:attrNameLst>
                                          <p:attrName>style.visibility</p:attrName>
                                        </p:attrNameLst>
                                      </p:cBhvr>
                                      <p:to>
                                        <p:strVal val="visible"/>
                                      </p:to>
                                    </p:set>
                                    <p:anim calcmode="lin" valueType="num">
                                      <p:cBhvr additive="base">
                                        <p:cTn id="66" dur="500" fill="hold"/>
                                        <p:tgtEl>
                                          <p:spTgt spid="38"/>
                                        </p:tgtEl>
                                        <p:attrNameLst>
                                          <p:attrName>ppt_x</p:attrName>
                                        </p:attrNameLst>
                                      </p:cBhvr>
                                      <p:tavLst>
                                        <p:tav tm="0">
                                          <p:val>
                                            <p:strVal val="#ppt_x"/>
                                          </p:val>
                                        </p:tav>
                                        <p:tav tm="100000">
                                          <p:val>
                                            <p:strVal val="#ppt_x"/>
                                          </p:val>
                                        </p:tav>
                                      </p:tavLst>
                                    </p:anim>
                                    <p:anim calcmode="lin" valueType="num">
                                      <p:cBhvr additive="base">
                                        <p:cTn id="67" dur="500" fill="hold"/>
                                        <p:tgtEl>
                                          <p:spTgt spid="38"/>
                                        </p:tgtEl>
                                        <p:attrNameLst>
                                          <p:attrName>ppt_y</p:attrName>
                                        </p:attrNameLst>
                                      </p:cBhvr>
                                      <p:tavLst>
                                        <p:tav tm="0">
                                          <p:val>
                                            <p:strVal val="1+#ppt_h/2"/>
                                          </p:val>
                                        </p:tav>
                                        <p:tav tm="100000">
                                          <p:val>
                                            <p:strVal val="#ppt_y"/>
                                          </p:val>
                                        </p:tav>
                                      </p:tavLst>
                                    </p:anim>
                                  </p:childTnLst>
                                </p:cTn>
                              </p:par>
                            </p:childTnLst>
                          </p:cTn>
                        </p:par>
                        <p:par>
                          <p:cTn id="68" fill="hold">
                            <p:stCondLst>
                              <p:cond delay="14701"/>
                            </p:stCondLst>
                            <p:childTnLst>
                              <p:par>
                                <p:cTn id="69" presetID="2" presetClass="entr" presetSubtype="4" fill="hold" nodeType="afterEffect">
                                  <p:stCondLst>
                                    <p:cond delay="500"/>
                                  </p:stCondLst>
                                  <p:childTnLst>
                                    <p:set>
                                      <p:cBhvr>
                                        <p:cTn id="70" dur="1" fill="hold">
                                          <p:stCondLst>
                                            <p:cond delay="0"/>
                                          </p:stCondLst>
                                        </p:cTn>
                                        <p:tgtEl>
                                          <p:spTgt spid="34"/>
                                        </p:tgtEl>
                                        <p:attrNameLst>
                                          <p:attrName>style.visibility</p:attrName>
                                        </p:attrNameLst>
                                      </p:cBhvr>
                                      <p:to>
                                        <p:strVal val="visible"/>
                                      </p:to>
                                    </p:set>
                                    <p:anim calcmode="lin" valueType="num">
                                      <p:cBhvr additive="base">
                                        <p:cTn id="71" dur="500" fill="hold"/>
                                        <p:tgtEl>
                                          <p:spTgt spid="34"/>
                                        </p:tgtEl>
                                        <p:attrNameLst>
                                          <p:attrName>ppt_x</p:attrName>
                                        </p:attrNameLst>
                                      </p:cBhvr>
                                      <p:tavLst>
                                        <p:tav tm="0">
                                          <p:val>
                                            <p:strVal val="#ppt_x"/>
                                          </p:val>
                                        </p:tav>
                                        <p:tav tm="100000">
                                          <p:val>
                                            <p:strVal val="#ppt_x"/>
                                          </p:val>
                                        </p:tav>
                                      </p:tavLst>
                                    </p:anim>
                                    <p:anim calcmode="lin" valueType="num">
                                      <p:cBhvr additive="base">
                                        <p:cTn id="72" dur="500" fill="hold"/>
                                        <p:tgtEl>
                                          <p:spTgt spid="34"/>
                                        </p:tgtEl>
                                        <p:attrNameLst>
                                          <p:attrName>ppt_y</p:attrName>
                                        </p:attrNameLst>
                                      </p:cBhvr>
                                      <p:tavLst>
                                        <p:tav tm="0">
                                          <p:val>
                                            <p:strVal val="1+#ppt_h/2"/>
                                          </p:val>
                                        </p:tav>
                                        <p:tav tm="100000">
                                          <p:val>
                                            <p:strVal val="#ppt_y"/>
                                          </p:val>
                                        </p:tav>
                                      </p:tavLst>
                                    </p:anim>
                                  </p:childTnLst>
                                </p:cTn>
                              </p:par>
                            </p:childTnLst>
                          </p:cTn>
                        </p:par>
                        <p:par>
                          <p:cTn id="73" fill="hold">
                            <p:stCondLst>
                              <p:cond delay="15701"/>
                            </p:stCondLst>
                            <p:childTnLst>
                              <p:par>
                                <p:cTn id="74" presetID="2" presetClass="entr" presetSubtype="4" fill="hold" nodeType="afterEffect">
                                  <p:stCondLst>
                                    <p:cond delay="500"/>
                                  </p:stCondLst>
                                  <p:childTnLst>
                                    <p:set>
                                      <p:cBhvr>
                                        <p:cTn id="75" dur="1" fill="hold">
                                          <p:stCondLst>
                                            <p:cond delay="0"/>
                                          </p:stCondLst>
                                        </p:cTn>
                                        <p:tgtEl>
                                          <p:spTgt spid="26"/>
                                        </p:tgtEl>
                                        <p:attrNameLst>
                                          <p:attrName>style.visibility</p:attrName>
                                        </p:attrNameLst>
                                      </p:cBhvr>
                                      <p:to>
                                        <p:strVal val="visible"/>
                                      </p:to>
                                    </p:set>
                                    <p:anim calcmode="lin" valueType="num">
                                      <p:cBhvr additive="base">
                                        <p:cTn id="76" dur="500" fill="hold"/>
                                        <p:tgtEl>
                                          <p:spTgt spid="26"/>
                                        </p:tgtEl>
                                        <p:attrNameLst>
                                          <p:attrName>ppt_x</p:attrName>
                                        </p:attrNameLst>
                                      </p:cBhvr>
                                      <p:tavLst>
                                        <p:tav tm="0">
                                          <p:val>
                                            <p:strVal val="#ppt_x"/>
                                          </p:val>
                                        </p:tav>
                                        <p:tav tm="100000">
                                          <p:val>
                                            <p:strVal val="#ppt_x"/>
                                          </p:val>
                                        </p:tav>
                                      </p:tavLst>
                                    </p:anim>
                                    <p:anim calcmode="lin" valueType="num">
                                      <p:cBhvr additive="base">
                                        <p:cTn id="77" dur="500" fill="hold"/>
                                        <p:tgtEl>
                                          <p:spTgt spid="26"/>
                                        </p:tgtEl>
                                        <p:attrNameLst>
                                          <p:attrName>ppt_y</p:attrName>
                                        </p:attrNameLst>
                                      </p:cBhvr>
                                      <p:tavLst>
                                        <p:tav tm="0">
                                          <p:val>
                                            <p:strVal val="1+#ppt_h/2"/>
                                          </p:val>
                                        </p:tav>
                                        <p:tav tm="100000">
                                          <p:val>
                                            <p:strVal val="#ppt_y"/>
                                          </p:val>
                                        </p:tav>
                                      </p:tavLst>
                                    </p:anim>
                                  </p:childTnLst>
                                </p:cTn>
                              </p:par>
                            </p:childTnLst>
                          </p:cTn>
                        </p:par>
                        <p:par>
                          <p:cTn id="78" fill="hold">
                            <p:stCondLst>
                              <p:cond delay="16701"/>
                            </p:stCondLst>
                            <p:childTnLst>
                              <p:par>
                                <p:cTn id="79" presetID="2" presetClass="entr" presetSubtype="4" fill="hold" nodeType="afterEffect">
                                  <p:stCondLst>
                                    <p:cond delay="500"/>
                                  </p:stCondLst>
                                  <p:childTnLst>
                                    <p:set>
                                      <p:cBhvr>
                                        <p:cTn id="80" dur="1" fill="hold">
                                          <p:stCondLst>
                                            <p:cond delay="0"/>
                                          </p:stCondLst>
                                        </p:cTn>
                                        <p:tgtEl>
                                          <p:spTgt spid="28"/>
                                        </p:tgtEl>
                                        <p:attrNameLst>
                                          <p:attrName>style.visibility</p:attrName>
                                        </p:attrNameLst>
                                      </p:cBhvr>
                                      <p:to>
                                        <p:strVal val="visible"/>
                                      </p:to>
                                    </p:set>
                                    <p:anim calcmode="lin" valueType="num">
                                      <p:cBhvr additive="base">
                                        <p:cTn id="81" dur="500" fill="hold"/>
                                        <p:tgtEl>
                                          <p:spTgt spid="28"/>
                                        </p:tgtEl>
                                        <p:attrNameLst>
                                          <p:attrName>ppt_x</p:attrName>
                                        </p:attrNameLst>
                                      </p:cBhvr>
                                      <p:tavLst>
                                        <p:tav tm="0">
                                          <p:val>
                                            <p:strVal val="#ppt_x"/>
                                          </p:val>
                                        </p:tav>
                                        <p:tav tm="100000">
                                          <p:val>
                                            <p:strVal val="#ppt_x"/>
                                          </p:val>
                                        </p:tav>
                                      </p:tavLst>
                                    </p:anim>
                                    <p:anim calcmode="lin" valueType="num">
                                      <p:cBhvr additive="base">
                                        <p:cTn id="82" dur="500" fill="hold"/>
                                        <p:tgtEl>
                                          <p:spTgt spid="28"/>
                                        </p:tgtEl>
                                        <p:attrNameLst>
                                          <p:attrName>ppt_y</p:attrName>
                                        </p:attrNameLst>
                                      </p:cBhvr>
                                      <p:tavLst>
                                        <p:tav tm="0">
                                          <p:val>
                                            <p:strVal val="1+#ppt_h/2"/>
                                          </p:val>
                                        </p:tav>
                                        <p:tav tm="100000">
                                          <p:val>
                                            <p:strVal val="#ppt_y"/>
                                          </p:val>
                                        </p:tav>
                                      </p:tavLst>
                                    </p:anim>
                                  </p:childTnLst>
                                </p:cTn>
                              </p:par>
                            </p:childTnLst>
                          </p:cTn>
                        </p:par>
                        <p:par>
                          <p:cTn id="83" fill="hold">
                            <p:stCondLst>
                              <p:cond delay="17701"/>
                            </p:stCondLst>
                            <p:childTnLst>
                              <p:par>
                                <p:cTn id="84" presetID="2" presetClass="entr" presetSubtype="4" fill="hold" nodeType="afterEffect">
                                  <p:stCondLst>
                                    <p:cond delay="50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500" fill="hold"/>
                                        <p:tgtEl>
                                          <p:spTgt spid="36"/>
                                        </p:tgtEl>
                                        <p:attrNameLst>
                                          <p:attrName>ppt_x</p:attrName>
                                        </p:attrNameLst>
                                      </p:cBhvr>
                                      <p:tavLst>
                                        <p:tav tm="0">
                                          <p:val>
                                            <p:strVal val="#ppt_x"/>
                                          </p:val>
                                        </p:tav>
                                        <p:tav tm="100000">
                                          <p:val>
                                            <p:strVal val="#ppt_x"/>
                                          </p:val>
                                        </p:tav>
                                      </p:tavLst>
                                    </p:anim>
                                    <p:anim calcmode="lin" valueType="num">
                                      <p:cBhvr additive="base">
                                        <p:cTn id="87" dur="500" fill="hold"/>
                                        <p:tgtEl>
                                          <p:spTgt spid="36"/>
                                        </p:tgtEl>
                                        <p:attrNameLst>
                                          <p:attrName>ppt_y</p:attrName>
                                        </p:attrNameLst>
                                      </p:cBhvr>
                                      <p:tavLst>
                                        <p:tav tm="0">
                                          <p:val>
                                            <p:strVal val="1+#ppt_h/2"/>
                                          </p:val>
                                        </p:tav>
                                        <p:tav tm="100000">
                                          <p:val>
                                            <p:strVal val="#ppt_y"/>
                                          </p:val>
                                        </p:tav>
                                      </p:tavLst>
                                    </p:anim>
                                  </p:childTnLst>
                                </p:cTn>
                              </p:par>
                            </p:childTnLst>
                          </p:cTn>
                        </p:par>
                        <p:par>
                          <p:cTn id="88" fill="hold">
                            <p:stCondLst>
                              <p:cond delay="18701"/>
                            </p:stCondLst>
                            <p:childTnLst>
                              <p:par>
                                <p:cTn id="89" presetID="2" presetClass="entr" presetSubtype="4" fill="hold" nodeType="afterEffect">
                                  <p:stCondLst>
                                    <p:cond delay="500"/>
                                  </p:stCondLst>
                                  <p:childTnLst>
                                    <p:set>
                                      <p:cBhvr>
                                        <p:cTn id="90" dur="1" fill="hold">
                                          <p:stCondLst>
                                            <p:cond delay="0"/>
                                          </p:stCondLst>
                                        </p:cTn>
                                        <p:tgtEl>
                                          <p:spTgt spid="30"/>
                                        </p:tgtEl>
                                        <p:attrNameLst>
                                          <p:attrName>style.visibility</p:attrName>
                                        </p:attrNameLst>
                                      </p:cBhvr>
                                      <p:to>
                                        <p:strVal val="visible"/>
                                      </p:to>
                                    </p:set>
                                    <p:anim calcmode="lin" valueType="num">
                                      <p:cBhvr additive="base">
                                        <p:cTn id="91" dur="500" fill="hold"/>
                                        <p:tgtEl>
                                          <p:spTgt spid="30"/>
                                        </p:tgtEl>
                                        <p:attrNameLst>
                                          <p:attrName>ppt_x</p:attrName>
                                        </p:attrNameLst>
                                      </p:cBhvr>
                                      <p:tavLst>
                                        <p:tav tm="0">
                                          <p:val>
                                            <p:strVal val="#ppt_x"/>
                                          </p:val>
                                        </p:tav>
                                        <p:tav tm="100000">
                                          <p:val>
                                            <p:strVal val="#ppt_x"/>
                                          </p:val>
                                        </p:tav>
                                      </p:tavLst>
                                    </p:anim>
                                    <p:anim calcmode="lin" valueType="num">
                                      <p:cBhvr additive="base">
                                        <p:cTn id="9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09FCED-5C62-B8A3-FA85-F8FA191F3685}"/>
              </a:ext>
            </a:extLst>
          </p:cNvPr>
          <p:cNvSpPr/>
          <p:nvPr/>
        </p:nvSpPr>
        <p:spPr>
          <a:xfrm>
            <a:off x="93306" y="1135375"/>
            <a:ext cx="9719387" cy="5267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highlight>
                <a:srgbClr val="FFFFFF"/>
              </a:highlight>
            </a:endParaRPr>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3014292" cy="423053"/>
          </a:xfrm>
        </p:spPr>
        <p:txBody>
          <a:bodyPr>
            <a:noAutofit/>
          </a:bodyPr>
          <a:lstStyle/>
          <a:p>
            <a:pPr marL="0" indent="0">
              <a:buNone/>
            </a:pPr>
            <a:r>
              <a:rPr lang="en-US" sz="2400" dirty="0">
                <a:solidFill>
                  <a:srgbClr val="92D050"/>
                </a:solidFill>
                <a:latin typeface="Bahnschrift SemiBold Condensed" panose="020B0502040204020203" pitchFamily="34" charset="0"/>
              </a:rPr>
              <a:t>Our Nationwide Network</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8920D7B1-630D-CE10-9D4D-C52485947A1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62776" y="1257632"/>
            <a:ext cx="7755444" cy="5020110"/>
          </a:xfrm>
          <a:prstGeom prst="rect">
            <a:avLst/>
          </a:prstGeom>
        </p:spPr>
      </p:pic>
    </p:spTree>
    <p:extLst>
      <p:ext uri="{BB962C8B-B14F-4D97-AF65-F5344CB8AC3E}">
        <p14:creationId xmlns:p14="http://schemas.microsoft.com/office/powerpoint/2010/main" val="3883114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901"/>
                            </p:stCondLst>
                            <p:childTnLst>
                              <p:par>
                                <p:cTn id="8" presetID="53" presetClass="entr" presetSubtype="16" fill="hold" grpId="0" nodeType="afterEffect">
                                  <p:stCondLst>
                                    <p:cond delay="500"/>
                                  </p:stCondLst>
                                  <p:childTnLst>
                                    <p:set>
                                      <p:cBhvr>
                                        <p:cTn id="9" dur="1" fill="hold">
                                          <p:stCondLst>
                                            <p:cond delay="0"/>
                                          </p:stCondLst>
                                        </p:cTn>
                                        <p:tgtEl>
                                          <p:spTgt spid="2"/>
                                        </p:tgtEl>
                                        <p:attrNameLst>
                                          <p:attrName>style.visibility</p:attrName>
                                        </p:attrNameLst>
                                      </p:cBhvr>
                                      <p:to>
                                        <p:strVal val="visible"/>
                                      </p:to>
                                    </p:set>
                                    <p:anim calcmode="lin" valueType="num">
                                      <p:cBhvr>
                                        <p:cTn id="10" dur="1000" fill="hold"/>
                                        <p:tgtEl>
                                          <p:spTgt spid="2"/>
                                        </p:tgtEl>
                                        <p:attrNameLst>
                                          <p:attrName>ppt_w</p:attrName>
                                        </p:attrNameLst>
                                      </p:cBhvr>
                                      <p:tavLst>
                                        <p:tav tm="0">
                                          <p:val>
                                            <p:fltVal val="0"/>
                                          </p:val>
                                        </p:tav>
                                        <p:tav tm="100000">
                                          <p:val>
                                            <p:strVal val="#ppt_w"/>
                                          </p:val>
                                        </p:tav>
                                      </p:tavLst>
                                    </p:anim>
                                    <p:anim calcmode="lin" valueType="num">
                                      <p:cBhvr>
                                        <p:cTn id="11" dur="1000" fill="hold"/>
                                        <p:tgtEl>
                                          <p:spTgt spid="2"/>
                                        </p:tgtEl>
                                        <p:attrNameLst>
                                          <p:attrName>ppt_h</p:attrName>
                                        </p:attrNameLst>
                                      </p:cBhvr>
                                      <p:tavLst>
                                        <p:tav tm="0">
                                          <p:val>
                                            <p:fltVal val="0"/>
                                          </p:val>
                                        </p:tav>
                                        <p:tav tm="100000">
                                          <p:val>
                                            <p:strVal val="#ppt_h"/>
                                          </p:val>
                                        </p:tav>
                                      </p:tavLst>
                                    </p:anim>
                                    <p:animEffect transition="in" filter="fade">
                                      <p:cBhvr>
                                        <p:cTn id="12" dur="1000"/>
                                        <p:tgtEl>
                                          <p:spTgt spid="2"/>
                                        </p:tgtEl>
                                      </p:cBhvr>
                                    </p:animEffect>
                                  </p:childTnLst>
                                </p:cTn>
                              </p:par>
                            </p:childTnLst>
                          </p:cTn>
                        </p:par>
                        <p:par>
                          <p:cTn id="13" fill="hold">
                            <p:stCondLst>
                              <p:cond delay="3401"/>
                            </p:stCondLst>
                            <p:childTnLst>
                              <p:par>
                                <p:cTn id="14" presetID="53" presetClass="entr" presetSubtype="16"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2000" fill="hold"/>
                                        <p:tgtEl>
                                          <p:spTgt spid="5"/>
                                        </p:tgtEl>
                                        <p:attrNameLst>
                                          <p:attrName>ppt_w</p:attrName>
                                        </p:attrNameLst>
                                      </p:cBhvr>
                                      <p:tavLst>
                                        <p:tav tm="0">
                                          <p:val>
                                            <p:fltVal val="0"/>
                                          </p:val>
                                        </p:tav>
                                        <p:tav tm="100000">
                                          <p:val>
                                            <p:strVal val="#ppt_w"/>
                                          </p:val>
                                        </p:tav>
                                      </p:tavLst>
                                    </p:anim>
                                    <p:anim calcmode="lin" valueType="num">
                                      <p:cBhvr>
                                        <p:cTn id="17" dur="2000" fill="hold"/>
                                        <p:tgtEl>
                                          <p:spTgt spid="5"/>
                                        </p:tgtEl>
                                        <p:attrNameLst>
                                          <p:attrName>ppt_h</p:attrName>
                                        </p:attrNameLst>
                                      </p:cBhvr>
                                      <p:tavLst>
                                        <p:tav tm="0">
                                          <p:val>
                                            <p:fltVal val="0"/>
                                          </p:val>
                                        </p:tav>
                                        <p:tav tm="100000">
                                          <p:val>
                                            <p:strVal val="#ppt_h"/>
                                          </p:val>
                                        </p:tav>
                                      </p:tavLst>
                                    </p:anim>
                                    <p:animEffect transition="in" filter="fade">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89C604-D1F9-EDA2-DF21-A1C47FF00F7F}"/>
              </a:ext>
            </a:extLst>
          </p:cNvPr>
          <p:cNvPicPr>
            <a:picLocks noChangeAspect="1"/>
          </p:cNvPicPr>
          <p:nvPr/>
        </p:nvPicPr>
        <p:blipFill>
          <a:blip r:embed="rId2"/>
          <a:stretch>
            <a:fillRect/>
          </a:stretch>
        </p:blipFill>
        <p:spPr>
          <a:xfrm>
            <a:off x="5990253" y="651374"/>
            <a:ext cx="3788229" cy="5774635"/>
          </a:xfrm>
          <a:prstGeom prst="rect">
            <a:avLst/>
          </a:prstGeom>
        </p:spPr>
      </p:pic>
      <p:sp>
        <p:nvSpPr>
          <p:cNvPr id="5" name="Content Placeholder 4">
            <a:extLst>
              <a:ext uri="{FF2B5EF4-FFF2-40B4-BE49-F238E27FC236}">
                <a16:creationId xmlns:a16="http://schemas.microsoft.com/office/drawing/2014/main" id="{222769A8-E932-3148-6BB1-548C03EF096D}"/>
              </a:ext>
            </a:extLst>
          </p:cNvPr>
          <p:cNvSpPr>
            <a:spLocks noGrp="1"/>
          </p:cNvSpPr>
          <p:nvPr>
            <p:ph sz="half" idx="1"/>
          </p:nvPr>
        </p:nvSpPr>
        <p:spPr>
          <a:xfrm>
            <a:off x="223935" y="1028142"/>
            <a:ext cx="5721336" cy="5663683"/>
          </a:xfrm>
        </p:spPr>
        <p:txBody>
          <a:bodyPr>
            <a:normAutofit fontScale="47500" lnSpcReduction="20000"/>
          </a:bodyPr>
          <a:lstStyle/>
          <a:p>
            <a:pPr marL="0" indent="0" algn="just">
              <a:lnSpc>
                <a:spcPct val="120000"/>
              </a:lnSpc>
              <a:buNone/>
            </a:pPr>
            <a:r>
              <a:rPr lang="en-US" sz="2900" dirty="0">
                <a:solidFill>
                  <a:schemeClr val="bg1"/>
                </a:solidFill>
              </a:rPr>
              <a:t>To Climb the rugs of success is an arduous task and continuous effort towards bettering performance. </a:t>
            </a:r>
          </a:p>
          <a:p>
            <a:pPr marL="0" indent="0" algn="just">
              <a:lnSpc>
                <a:spcPct val="120000"/>
              </a:lnSpc>
              <a:buNone/>
            </a:pPr>
            <a:r>
              <a:rPr lang="en-US" sz="2900" dirty="0">
                <a:solidFill>
                  <a:schemeClr val="bg1"/>
                </a:solidFill>
              </a:rPr>
              <a:t>The success story of Diffusion Engineers limited has its humble beginning in Nagpur in the year 1982 &amp; serving the Cement, Steel, Power, Sugar, Mining, Railways, Defence Industry since last four decades.</a:t>
            </a:r>
          </a:p>
          <a:p>
            <a:pPr marL="0" indent="0" algn="just">
              <a:lnSpc>
                <a:spcPct val="120000"/>
              </a:lnSpc>
              <a:buNone/>
            </a:pPr>
            <a:r>
              <a:rPr lang="en-US" sz="2900" dirty="0">
                <a:solidFill>
                  <a:schemeClr val="bg1"/>
                </a:solidFill>
              </a:rPr>
              <a:t>Diffusion Engineers attained the status of a public limited company in 1995. Diffusion Engineers Limited, an IMS certified Company, pioneered the concept of Super-Conditioning in India. The new-generation Super conditioning materials and techniques offered by the Company enormously enhance the life of worn-out equipment and components. Diffusion offers a wide range of Lo Temp and Anti-wear alloys to suit the reclamation needs of industry.</a:t>
            </a:r>
          </a:p>
          <a:p>
            <a:pPr marL="0" indent="0" algn="just">
              <a:lnSpc>
                <a:spcPct val="120000"/>
              </a:lnSpc>
              <a:buNone/>
            </a:pPr>
            <a:r>
              <a:rPr lang="en-US" sz="2900" dirty="0">
                <a:solidFill>
                  <a:schemeClr val="bg1"/>
                </a:solidFill>
              </a:rPr>
              <a:t>Today Diffusion Engineers Ltd. Has grown to a one among the best  metallurgical and engineering solution provider in maintenance &amp; repair welding field. Following the basic tenets of management and evolving corporate culture, today Diffusion stands tall as the pioneer of the New Age Industrial Solutions.</a:t>
            </a:r>
          </a:p>
          <a:p>
            <a:pPr marL="0" indent="0" algn="just">
              <a:lnSpc>
                <a:spcPct val="120000"/>
              </a:lnSpc>
              <a:buNone/>
            </a:pPr>
            <a:r>
              <a:rPr lang="en-US" sz="2900" dirty="0">
                <a:solidFill>
                  <a:schemeClr val="bg1"/>
                </a:solidFill>
              </a:rPr>
              <a:t>A team of competent engineers located at Chennai, Faridabad, Jamshedpur, Nagpur, Pune, </a:t>
            </a:r>
            <a:r>
              <a:rPr lang="en-US" sz="2900" dirty="0" err="1">
                <a:solidFill>
                  <a:schemeClr val="bg1"/>
                </a:solidFill>
              </a:rPr>
              <a:t>Secunderabad</a:t>
            </a:r>
            <a:r>
              <a:rPr lang="en-US" sz="2900" dirty="0">
                <a:solidFill>
                  <a:schemeClr val="bg1"/>
                </a:solidFill>
              </a:rPr>
              <a:t> and Vadodara formed the backbone of Diffusion products and reclamation services. Further, the company has established a nationwide network of distributors and dealers to address every customer’s need. Dealers &amp; services are also available in South-East Asian countries, the Middle East and Africa.</a:t>
            </a:r>
            <a:endParaRPr lang="en-IN" sz="2900" dirty="0">
              <a:solidFill>
                <a:schemeClr val="bg1"/>
              </a:solidFill>
            </a:endParaRPr>
          </a:p>
        </p:txBody>
      </p:sp>
      <p:sp>
        <p:nvSpPr>
          <p:cNvPr id="10" name="TextBox 9">
            <a:extLst>
              <a:ext uri="{FF2B5EF4-FFF2-40B4-BE49-F238E27FC236}">
                <a16:creationId xmlns:a16="http://schemas.microsoft.com/office/drawing/2014/main" id="{5EB1EA3F-6873-10B5-C1B7-69DF0DE544D9}"/>
              </a:ext>
            </a:extLst>
          </p:cNvPr>
          <p:cNvSpPr txBox="1"/>
          <p:nvPr/>
        </p:nvSpPr>
        <p:spPr>
          <a:xfrm>
            <a:off x="6120882" y="1211630"/>
            <a:ext cx="3561183" cy="5262979"/>
          </a:xfrm>
          <a:prstGeom prst="rect">
            <a:avLst/>
          </a:prstGeom>
          <a:noFill/>
        </p:spPr>
        <p:txBody>
          <a:bodyPr wrap="square" rtlCol="0">
            <a:spAutoFit/>
          </a:bodyPr>
          <a:lstStyle/>
          <a:p>
            <a:r>
              <a:rPr lang="en-US" sz="1400" b="1" dirty="0"/>
              <a:t>Founder – Late Shri N. K. Garg</a:t>
            </a:r>
          </a:p>
          <a:p>
            <a:endParaRPr lang="en-US" sz="800" dirty="0"/>
          </a:p>
          <a:p>
            <a:r>
              <a:rPr lang="en-US" sz="1300" dirty="0"/>
              <a:t>He was one of the founders of Diffusion and Under his stewardship, the Company has grown to INR 2 billion by 2022. </a:t>
            </a:r>
          </a:p>
          <a:p>
            <a:r>
              <a:rPr lang="en-US" sz="1300" dirty="0"/>
              <a:t>His Growth Mantras are customer focus, focus on high quality service &amp; professionalism, building trust &amp; relationships, and continuous learning process. </a:t>
            </a:r>
          </a:p>
          <a:p>
            <a:r>
              <a:rPr lang="en-US" sz="1300" dirty="0"/>
              <a:t>He has introduced many new technologies in the Indian industry and has vast experience in solving wear problems. </a:t>
            </a:r>
          </a:p>
          <a:p>
            <a:pPr algn="just"/>
            <a:endParaRPr lang="en-US" sz="1300" dirty="0"/>
          </a:p>
          <a:p>
            <a:pPr algn="just"/>
            <a:r>
              <a:rPr lang="en-US" sz="1400" b="1" dirty="0"/>
              <a:t>M.D. – Mr. Prashant Garg</a:t>
            </a:r>
          </a:p>
          <a:p>
            <a:pPr algn="just"/>
            <a:endParaRPr lang="en-US" sz="1400" b="1" dirty="0"/>
          </a:p>
          <a:p>
            <a:pPr algn="just"/>
            <a:r>
              <a:rPr lang="en-US" sz="1300" dirty="0"/>
              <a:t>MBA from Saïd Business School, University of Oxford with focus in Strategy, M &amp; A and Leadership. </a:t>
            </a:r>
          </a:p>
          <a:p>
            <a:pPr algn="just"/>
            <a:r>
              <a:rPr lang="en-US" sz="1300" dirty="0"/>
              <a:t>He earlier completed his B.E. in Industrial Engineering and was among the top rankers at Nagpur University. </a:t>
            </a:r>
          </a:p>
          <a:p>
            <a:pPr algn="just"/>
            <a:r>
              <a:rPr lang="en-US" sz="1300" dirty="0"/>
              <a:t>He developed a state-of-the-art production facility to manufacture sophisticated cement, power and steel plant equipment at Diffusion and also pioneered the concept of total wear solutions.</a:t>
            </a:r>
          </a:p>
        </p:txBody>
      </p:sp>
      <p:pic>
        <p:nvPicPr>
          <p:cNvPr id="14" name="Content Placeholder 7">
            <a:extLst>
              <a:ext uri="{FF2B5EF4-FFF2-40B4-BE49-F238E27FC236}">
                <a16:creationId xmlns:a16="http://schemas.microsoft.com/office/drawing/2014/main" id="{5FE9DBC5-1601-C00D-DD89-830088C0296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839040" y="810259"/>
            <a:ext cx="763831" cy="763831"/>
          </a:xfrm>
          <a:effectLst>
            <a:glow rad="101600">
              <a:schemeClr val="accent5">
                <a:satMod val="175000"/>
                <a:alpha val="40000"/>
              </a:schemeClr>
            </a:glow>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DBD8D45F-1684-7AD6-DFB9-44A4A86D61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1048" y="3423718"/>
            <a:ext cx="763830" cy="763830"/>
          </a:xfrm>
          <a:prstGeom prst="rect">
            <a:avLst/>
          </a:prstGeom>
          <a:effectLst>
            <a:glow rad="139700">
              <a:schemeClr val="accent5">
                <a:satMod val="175000"/>
                <a:alpha val="40000"/>
              </a:schemeClr>
            </a:glow>
          </a:effectLst>
        </p:spPr>
      </p:pic>
      <p:sp>
        <p:nvSpPr>
          <p:cNvPr id="2" name="TextBox 1">
            <a:extLst>
              <a:ext uri="{FF2B5EF4-FFF2-40B4-BE49-F238E27FC236}">
                <a16:creationId xmlns:a16="http://schemas.microsoft.com/office/drawing/2014/main" id="{FDE6B6B1-CDAB-53DE-0637-EE32AB3E793E}"/>
              </a:ext>
            </a:extLst>
          </p:cNvPr>
          <p:cNvSpPr txBox="1"/>
          <p:nvPr/>
        </p:nvSpPr>
        <p:spPr>
          <a:xfrm flipH="1">
            <a:off x="223935" y="515182"/>
            <a:ext cx="1652454" cy="461665"/>
          </a:xfrm>
          <a:prstGeom prst="rect">
            <a:avLst/>
          </a:prstGeom>
          <a:noFill/>
        </p:spPr>
        <p:txBody>
          <a:bodyPr wrap="square" rtlCol="0">
            <a:spAutoFit/>
          </a:bodyPr>
          <a:lstStyle/>
          <a:p>
            <a:r>
              <a:rPr lang="en-US" sz="2400" dirty="0">
                <a:solidFill>
                  <a:srgbClr val="92D050"/>
                </a:solidFill>
                <a:latin typeface="Bahnschrift SemiBold Condensed" panose="020B0502040204020203" pitchFamily="34" charset="0"/>
              </a:rPr>
              <a:t>The Company</a:t>
            </a:r>
            <a:endParaRPr lang="en-IN" sz="2400" dirty="0">
              <a:solidFill>
                <a:srgbClr val="92D050"/>
              </a:solidFill>
              <a:latin typeface="Bahnschrift SemiBold Condensed" panose="020B0502040204020203" pitchFamily="34" charset="0"/>
            </a:endParaRPr>
          </a:p>
        </p:txBody>
      </p:sp>
    </p:spTree>
    <p:extLst>
      <p:ext uri="{BB962C8B-B14F-4D97-AF65-F5344CB8AC3E}">
        <p14:creationId xmlns:p14="http://schemas.microsoft.com/office/powerpoint/2010/main" val="356805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901"/>
                            </p:stCondLst>
                            <p:childTnLst>
                              <p:par>
                                <p:cTn id="8" presetID="42" presetClass="entr" presetSubtype="0" fill="hold" nodeType="after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1000"/>
                                        <p:tgtEl>
                                          <p:spTgt spid="5">
                                            <p:txEl>
                                              <p:pRg st="0" end="0"/>
                                            </p:txEl>
                                          </p:spTgt>
                                        </p:tgtEl>
                                      </p:cBhvr>
                                    </p:animEffect>
                                    <p:anim calcmode="lin" valueType="num">
                                      <p:cBhvr>
                                        <p:cTn id="1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901"/>
                            </p:stCondLst>
                            <p:childTnLst>
                              <p:par>
                                <p:cTn id="14" presetID="42" presetClass="entr" presetSubtype="0" fill="hold" nodeType="after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1000"/>
                                        <p:tgtEl>
                                          <p:spTgt spid="5">
                                            <p:txEl>
                                              <p:pRg st="1" end="1"/>
                                            </p:txEl>
                                          </p:spTgt>
                                        </p:tgtEl>
                                      </p:cBhvr>
                                    </p:animEffect>
                                    <p:anim calcmode="lin" valueType="num">
                                      <p:cBhvr>
                                        <p:cTn id="17"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19" fill="hold">
                            <p:stCondLst>
                              <p:cond delay="2901"/>
                            </p:stCondLst>
                            <p:childTnLst>
                              <p:par>
                                <p:cTn id="20" presetID="42" presetClass="entr" presetSubtype="0" fill="hold" nodeType="after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1000"/>
                                        <p:tgtEl>
                                          <p:spTgt spid="5">
                                            <p:txEl>
                                              <p:pRg st="2" end="2"/>
                                            </p:txEl>
                                          </p:spTgt>
                                        </p:tgtEl>
                                      </p:cBhvr>
                                    </p:animEffect>
                                    <p:anim calcmode="lin" valueType="num">
                                      <p:cBhvr>
                                        <p:cTn id="2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25" fill="hold">
                            <p:stCondLst>
                              <p:cond delay="3901"/>
                            </p:stCondLst>
                            <p:childTnLst>
                              <p:par>
                                <p:cTn id="26" presetID="42" presetClass="entr" presetSubtype="0" fill="hold" nodeType="after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par>
                          <p:cTn id="31" fill="hold">
                            <p:stCondLst>
                              <p:cond delay="4901"/>
                            </p:stCondLst>
                            <p:childTnLst>
                              <p:par>
                                <p:cTn id="32" presetID="42" presetClass="entr" presetSubtype="0" fill="hold" nodeType="after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fade">
                                      <p:cBhvr>
                                        <p:cTn id="34" dur="1000"/>
                                        <p:tgtEl>
                                          <p:spTgt spid="5">
                                            <p:txEl>
                                              <p:pRg st="4" end="4"/>
                                            </p:txEl>
                                          </p:spTgt>
                                        </p:tgtEl>
                                      </p:cBhvr>
                                    </p:animEffect>
                                    <p:anim calcmode="lin" valueType="num">
                                      <p:cBhvr>
                                        <p:cTn id="3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37" fill="hold">
                            <p:stCondLst>
                              <p:cond delay="5901"/>
                            </p:stCondLst>
                            <p:childTnLst>
                              <p:par>
                                <p:cTn id="38" presetID="22" presetClass="entr" presetSubtype="1" fill="hold" nodeType="after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wipe(up)">
                                      <p:cBhvr>
                                        <p:cTn id="40" dur="500"/>
                                        <p:tgtEl>
                                          <p:spTgt spid="3"/>
                                        </p:tgtEl>
                                      </p:cBhvr>
                                    </p:animEffect>
                                  </p:childTnLst>
                                </p:cTn>
                              </p:par>
                            </p:childTnLst>
                          </p:cTn>
                        </p:par>
                        <p:par>
                          <p:cTn id="41" fill="hold">
                            <p:stCondLst>
                              <p:cond delay="6401"/>
                            </p:stCondLst>
                            <p:childTnLst>
                              <p:par>
                                <p:cTn id="42" presetID="1" presetClass="entr" presetSubtype="0" fill="hold" nodeType="afterEffect">
                                  <p:stCondLst>
                                    <p:cond delay="500"/>
                                  </p:stCondLst>
                                  <p:iterate type="lt">
                                    <p:tmAbs val="100"/>
                                  </p:iterate>
                                  <p:childTnLst>
                                    <p:set>
                                      <p:cBhvr>
                                        <p:cTn id="43" dur="1" fill="hold">
                                          <p:stCondLst>
                                            <p:cond delay="0"/>
                                          </p:stCondLst>
                                        </p:cTn>
                                        <p:tgtEl>
                                          <p:spTgt spid="10">
                                            <p:txEl>
                                              <p:pRg st="0" end="0"/>
                                            </p:txEl>
                                          </p:spTgt>
                                        </p:tgtEl>
                                        <p:attrNameLst>
                                          <p:attrName>style.visibility</p:attrName>
                                        </p:attrNameLst>
                                      </p:cBhvr>
                                      <p:to>
                                        <p:strVal val="visible"/>
                                      </p:to>
                                    </p:set>
                                  </p:childTnLst>
                                </p:cTn>
                              </p:par>
                              <p:par>
                                <p:cTn id="44" presetID="10" presetClass="entr" presetSubtype="0" fill="hold" nodeType="withEffect">
                                  <p:stCondLst>
                                    <p:cond delay="50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500"/>
                                        <p:tgtEl>
                                          <p:spTgt spid="14"/>
                                        </p:tgtEl>
                                      </p:cBhvr>
                                    </p:animEffect>
                                  </p:childTnLst>
                                </p:cTn>
                              </p:par>
                            </p:childTnLst>
                          </p:cTn>
                        </p:par>
                        <p:par>
                          <p:cTn id="47" fill="hold">
                            <p:stCondLst>
                              <p:cond delay="9202"/>
                            </p:stCondLst>
                            <p:childTnLst>
                              <p:par>
                                <p:cTn id="48" presetID="42" presetClass="entr" presetSubtype="0" fill="hold" nodeType="afterEffect">
                                  <p:stCondLst>
                                    <p:cond delay="0"/>
                                  </p:stCondLst>
                                  <p:childTnLst>
                                    <p:set>
                                      <p:cBhvr>
                                        <p:cTn id="49" dur="1" fill="hold">
                                          <p:stCondLst>
                                            <p:cond delay="0"/>
                                          </p:stCondLst>
                                        </p:cTn>
                                        <p:tgtEl>
                                          <p:spTgt spid="10">
                                            <p:txEl>
                                              <p:pRg st="2" end="2"/>
                                            </p:txEl>
                                          </p:spTgt>
                                        </p:tgtEl>
                                        <p:attrNameLst>
                                          <p:attrName>style.visibility</p:attrName>
                                        </p:attrNameLst>
                                      </p:cBhvr>
                                      <p:to>
                                        <p:strVal val="visible"/>
                                      </p:to>
                                    </p:set>
                                    <p:animEffect transition="in" filter="fade">
                                      <p:cBhvr>
                                        <p:cTn id="50" dur="1000"/>
                                        <p:tgtEl>
                                          <p:spTgt spid="10">
                                            <p:txEl>
                                              <p:pRg st="2" end="2"/>
                                            </p:txEl>
                                          </p:spTgt>
                                        </p:tgtEl>
                                      </p:cBhvr>
                                    </p:animEffect>
                                    <p:anim calcmode="lin" valueType="num">
                                      <p:cBhvr>
                                        <p:cTn id="51"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52"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par>
                          <p:cTn id="53" fill="hold">
                            <p:stCondLst>
                              <p:cond delay="10202"/>
                            </p:stCondLst>
                            <p:childTnLst>
                              <p:par>
                                <p:cTn id="54" presetID="42" presetClass="entr" presetSubtype="0" fill="hold" nodeType="afterEffect">
                                  <p:stCondLst>
                                    <p:cond delay="0"/>
                                  </p:stCondLst>
                                  <p:childTnLst>
                                    <p:set>
                                      <p:cBhvr>
                                        <p:cTn id="55" dur="1" fill="hold">
                                          <p:stCondLst>
                                            <p:cond delay="0"/>
                                          </p:stCondLst>
                                        </p:cTn>
                                        <p:tgtEl>
                                          <p:spTgt spid="10">
                                            <p:txEl>
                                              <p:pRg st="3" end="3"/>
                                            </p:txEl>
                                          </p:spTgt>
                                        </p:tgtEl>
                                        <p:attrNameLst>
                                          <p:attrName>style.visibility</p:attrName>
                                        </p:attrNameLst>
                                      </p:cBhvr>
                                      <p:to>
                                        <p:strVal val="visible"/>
                                      </p:to>
                                    </p:set>
                                    <p:animEffect transition="in" filter="fade">
                                      <p:cBhvr>
                                        <p:cTn id="56" dur="1000"/>
                                        <p:tgtEl>
                                          <p:spTgt spid="10">
                                            <p:txEl>
                                              <p:pRg st="3" end="3"/>
                                            </p:txEl>
                                          </p:spTgt>
                                        </p:tgtEl>
                                      </p:cBhvr>
                                    </p:animEffect>
                                    <p:anim calcmode="lin" valueType="num">
                                      <p:cBhvr>
                                        <p:cTn id="57"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par>
                          <p:cTn id="59" fill="hold">
                            <p:stCondLst>
                              <p:cond delay="11202"/>
                            </p:stCondLst>
                            <p:childTnLst>
                              <p:par>
                                <p:cTn id="60" presetID="42" presetClass="entr" presetSubtype="0" fill="hold" nodeType="afterEffect">
                                  <p:stCondLst>
                                    <p:cond delay="0"/>
                                  </p:stCondLst>
                                  <p:childTnLst>
                                    <p:set>
                                      <p:cBhvr>
                                        <p:cTn id="61" dur="1" fill="hold">
                                          <p:stCondLst>
                                            <p:cond delay="0"/>
                                          </p:stCondLst>
                                        </p:cTn>
                                        <p:tgtEl>
                                          <p:spTgt spid="10">
                                            <p:txEl>
                                              <p:pRg st="4" end="4"/>
                                            </p:txEl>
                                          </p:spTgt>
                                        </p:tgtEl>
                                        <p:attrNameLst>
                                          <p:attrName>style.visibility</p:attrName>
                                        </p:attrNameLst>
                                      </p:cBhvr>
                                      <p:to>
                                        <p:strVal val="visible"/>
                                      </p:to>
                                    </p:set>
                                    <p:animEffect transition="in" filter="fade">
                                      <p:cBhvr>
                                        <p:cTn id="62" dur="1000"/>
                                        <p:tgtEl>
                                          <p:spTgt spid="10">
                                            <p:txEl>
                                              <p:pRg st="4" end="4"/>
                                            </p:txEl>
                                          </p:spTgt>
                                        </p:tgtEl>
                                      </p:cBhvr>
                                    </p:animEffect>
                                    <p:anim calcmode="lin" valueType="num">
                                      <p:cBhvr>
                                        <p:cTn id="63"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64"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par>
                          <p:cTn id="65" fill="hold">
                            <p:stCondLst>
                              <p:cond delay="12202"/>
                            </p:stCondLst>
                            <p:childTnLst>
                              <p:par>
                                <p:cTn id="66" presetID="1" presetClass="entr" presetSubtype="0" fill="hold" nodeType="afterEffect">
                                  <p:stCondLst>
                                    <p:cond delay="500"/>
                                  </p:stCondLst>
                                  <p:iterate type="lt">
                                    <p:tmAbs val="100"/>
                                  </p:iterate>
                                  <p:childTnLst>
                                    <p:set>
                                      <p:cBhvr>
                                        <p:cTn id="67" dur="1" fill="hold">
                                          <p:stCondLst>
                                            <p:cond delay="0"/>
                                          </p:stCondLst>
                                        </p:cTn>
                                        <p:tgtEl>
                                          <p:spTgt spid="10">
                                            <p:txEl>
                                              <p:pRg st="6" end="6"/>
                                            </p:txEl>
                                          </p:spTgt>
                                        </p:tgtEl>
                                        <p:attrNameLst>
                                          <p:attrName>style.visibility</p:attrName>
                                        </p:attrNameLst>
                                      </p:cBhvr>
                                      <p:to>
                                        <p:strVal val="visible"/>
                                      </p:to>
                                    </p:set>
                                  </p:childTnLst>
                                </p:cTn>
                              </p:par>
                              <p:par>
                                <p:cTn id="68" presetID="10" presetClass="entr" presetSubtype="0" fill="hold" nodeType="withEffect">
                                  <p:stCondLst>
                                    <p:cond delay="50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1000"/>
                                        <p:tgtEl>
                                          <p:spTgt spid="18"/>
                                        </p:tgtEl>
                                      </p:cBhvr>
                                    </p:animEffect>
                                  </p:childTnLst>
                                </p:cTn>
                              </p:par>
                            </p:childTnLst>
                          </p:cTn>
                        </p:par>
                        <p:par>
                          <p:cTn id="71" fill="hold">
                            <p:stCondLst>
                              <p:cond delay="14603"/>
                            </p:stCondLst>
                            <p:childTnLst>
                              <p:par>
                                <p:cTn id="72" presetID="42" presetClass="entr" presetSubtype="0" fill="hold" nodeType="afterEffect">
                                  <p:stCondLst>
                                    <p:cond delay="0"/>
                                  </p:stCondLst>
                                  <p:childTnLst>
                                    <p:set>
                                      <p:cBhvr>
                                        <p:cTn id="73" dur="1" fill="hold">
                                          <p:stCondLst>
                                            <p:cond delay="0"/>
                                          </p:stCondLst>
                                        </p:cTn>
                                        <p:tgtEl>
                                          <p:spTgt spid="10">
                                            <p:txEl>
                                              <p:pRg st="8" end="8"/>
                                            </p:txEl>
                                          </p:spTgt>
                                        </p:tgtEl>
                                        <p:attrNameLst>
                                          <p:attrName>style.visibility</p:attrName>
                                        </p:attrNameLst>
                                      </p:cBhvr>
                                      <p:to>
                                        <p:strVal val="visible"/>
                                      </p:to>
                                    </p:set>
                                    <p:animEffect transition="in" filter="fade">
                                      <p:cBhvr>
                                        <p:cTn id="74" dur="1000"/>
                                        <p:tgtEl>
                                          <p:spTgt spid="10">
                                            <p:txEl>
                                              <p:pRg st="8" end="8"/>
                                            </p:txEl>
                                          </p:spTgt>
                                        </p:tgtEl>
                                      </p:cBhvr>
                                    </p:animEffect>
                                    <p:anim calcmode="lin" valueType="num">
                                      <p:cBhvr>
                                        <p:cTn id="75" dur="1000" fill="hold"/>
                                        <p:tgtEl>
                                          <p:spTgt spid="10">
                                            <p:txEl>
                                              <p:pRg st="8" end="8"/>
                                            </p:txEl>
                                          </p:spTgt>
                                        </p:tgtEl>
                                        <p:attrNameLst>
                                          <p:attrName>ppt_x</p:attrName>
                                        </p:attrNameLst>
                                      </p:cBhvr>
                                      <p:tavLst>
                                        <p:tav tm="0">
                                          <p:val>
                                            <p:strVal val="#ppt_x"/>
                                          </p:val>
                                        </p:tav>
                                        <p:tav tm="100000">
                                          <p:val>
                                            <p:strVal val="#ppt_x"/>
                                          </p:val>
                                        </p:tav>
                                      </p:tavLst>
                                    </p:anim>
                                    <p:anim calcmode="lin" valueType="num">
                                      <p:cBhvr>
                                        <p:cTn id="76" dur="1000" fill="hold"/>
                                        <p:tgtEl>
                                          <p:spTgt spid="10">
                                            <p:txEl>
                                              <p:pRg st="8" end="8"/>
                                            </p:txEl>
                                          </p:spTgt>
                                        </p:tgtEl>
                                        <p:attrNameLst>
                                          <p:attrName>ppt_y</p:attrName>
                                        </p:attrNameLst>
                                      </p:cBhvr>
                                      <p:tavLst>
                                        <p:tav tm="0">
                                          <p:val>
                                            <p:strVal val="#ppt_y+.1"/>
                                          </p:val>
                                        </p:tav>
                                        <p:tav tm="100000">
                                          <p:val>
                                            <p:strVal val="#ppt_y"/>
                                          </p:val>
                                        </p:tav>
                                      </p:tavLst>
                                    </p:anim>
                                  </p:childTnLst>
                                </p:cTn>
                              </p:par>
                            </p:childTnLst>
                          </p:cTn>
                        </p:par>
                        <p:par>
                          <p:cTn id="77" fill="hold">
                            <p:stCondLst>
                              <p:cond delay="15603"/>
                            </p:stCondLst>
                            <p:childTnLst>
                              <p:par>
                                <p:cTn id="78" presetID="42" presetClass="entr" presetSubtype="0" fill="hold" nodeType="afterEffect">
                                  <p:stCondLst>
                                    <p:cond delay="0"/>
                                  </p:stCondLst>
                                  <p:childTnLst>
                                    <p:set>
                                      <p:cBhvr>
                                        <p:cTn id="79" dur="1" fill="hold">
                                          <p:stCondLst>
                                            <p:cond delay="0"/>
                                          </p:stCondLst>
                                        </p:cTn>
                                        <p:tgtEl>
                                          <p:spTgt spid="10">
                                            <p:txEl>
                                              <p:pRg st="9" end="9"/>
                                            </p:txEl>
                                          </p:spTgt>
                                        </p:tgtEl>
                                        <p:attrNameLst>
                                          <p:attrName>style.visibility</p:attrName>
                                        </p:attrNameLst>
                                      </p:cBhvr>
                                      <p:to>
                                        <p:strVal val="visible"/>
                                      </p:to>
                                    </p:set>
                                    <p:animEffect transition="in" filter="fade">
                                      <p:cBhvr>
                                        <p:cTn id="80" dur="1000"/>
                                        <p:tgtEl>
                                          <p:spTgt spid="10">
                                            <p:txEl>
                                              <p:pRg st="9" end="9"/>
                                            </p:txEl>
                                          </p:spTgt>
                                        </p:tgtEl>
                                      </p:cBhvr>
                                    </p:animEffect>
                                    <p:anim calcmode="lin" valueType="num">
                                      <p:cBhvr>
                                        <p:cTn id="81" dur="1000" fill="hold"/>
                                        <p:tgtEl>
                                          <p:spTgt spid="10">
                                            <p:txEl>
                                              <p:pRg st="9" end="9"/>
                                            </p:txEl>
                                          </p:spTgt>
                                        </p:tgtEl>
                                        <p:attrNameLst>
                                          <p:attrName>ppt_x</p:attrName>
                                        </p:attrNameLst>
                                      </p:cBhvr>
                                      <p:tavLst>
                                        <p:tav tm="0">
                                          <p:val>
                                            <p:strVal val="#ppt_x"/>
                                          </p:val>
                                        </p:tav>
                                        <p:tav tm="100000">
                                          <p:val>
                                            <p:strVal val="#ppt_x"/>
                                          </p:val>
                                        </p:tav>
                                      </p:tavLst>
                                    </p:anim>
                                    <p:anim calcmode="lin" valueType="num">
                                      <p:cBhvr>
                                        <p:cTn id="82" dur="1000" fill="hold"/>
                                        <p:tgtEl>
                                          <p:spTgt spid="10">
                                            <p:txEl>
                                              <p:pRg st="9" end="9"/>
                                            </p:txEl>
                                          </p:spTgt>
                                        </p:tgtEl>
                                        <p:attrNameLst>
                                          <p:attrName>ppt_y</p:attrName>
                                        </p:attrNameLst>
                                      </p:cBhvr>
                                      <p:tavLst>
                                        <p:tav tm="0">
                                          <p:val>
                                            <p:strVal val="#ppt_y+.1"/>
                                          </p:val>
                                        </p:tav>
                                        <p:tav tm="100000">
                                          <p:val>
                                            <p:strVal val="#ppt_y"/>
                                          </p:val>
                                        </p:tav>
                                      </p:tavLst>
                                    </p:anim>
                                  </p:childTnLst>
                                </p:cTn>
                              </p:par>
                            </p:childTnLst>
                          </p:cTn>
                        </p:par>
                        <p:par>
                          <p:cTn id="83" fill="hold">
                            <p:stCondLst>
                              <p:cond delay="16603"/>
                            </p:stCondLst>
                            <p:childTnLst>
                              <p:par>
                                <p:cTn id="84" presetID="42" presetClass="entr" presetSubtype="0" fill="hold" nodeType="afterEffect">
                                  <p:stCondLst>
                                    <p:cond delay="0"/>
                                  </p:stCondLst>
                                  <p:childTnLst>
                                    <p:set>
                                      <p:cBhvr>
                                        <p:cTn id="85" dur="1" fill="hold">
                                          <p:stCondLst>
                                            <p:cond delay="0"/>
                                          </p:stCondLst>
                                        </p:cTn>
                                        <p:tgtEl>
                                          <p:spTgt spid="10">
                                            <p:txEl>
                                              <p:pRg st="10" end="10"/>
                                            </p:txEl>
                                          </p:spTgt>
                                        </p:tgtEl>
                                        <p:attrNameLst>
                                          <p:attrName>style.visibility</p:attrName>
                                        </p:attrNameLst>
                                      </p:cBhvr>
                                      <p:to>
                                        <p:strVal val="visible"/>
                                      </p:to>
                                    </p:set>
                                    <p:animEffect transition="in" filter="fade">
                                      <p:cBhvr>
                                        <p:cTn id="86" dur="1000"/>
                                        <p:tgtEl>
                                          <p:spTgt spid="10">
                                            <p:txEl>
                                              <p:pRg st="10" end="10"/>
                                            </p:txEl>
                                          </p:spTgt>
                                        </p:tgtEl>
                                      </p:cBhvr>
                                    </p:animEffect>
                                    <p:anim calcmode="lin" valueType="num">
                                      <p:cBhvr>
                                        <p:cTn id="87" dur="1000" fill="hold"/>
                                        <p:tgtEl>
                                          <p:spTgt spid="10">
                                            <p:txEl>
                                              <p:pRg st="10" end="10"/>
                                            </p:txEl>
                                          </p:spTgt>
                                        </p:tgtEl>
                                        <p:attrNameLst>
                                          <p:attrName>ppt_x</p:attrName>
                                        </p:attrNameLst>
                                      </p:cBhvr>
                                      <p:tavLst>
                                        <p:tav tm="0">
                                          <p:val>
                                            <p:strVal val="#ppt_x"/>
                                          </p:val>
                                        </p:tav>
                                        <p:tav tm="100000">
                                          <p:val>
                                            <p:strVal val="#ppt_x"/>
                                          </p:val>
                                        </p:tav>
                                      </p:tavLst>
                                    </p:anim>
                                    <p:anim calcmode="lin" valueType="num">
                                      <p:cBhvr>
                                        <p:cTn id="88" dur="1000" fill="hold"/>
                                        <p:tgtEl>
                                          <p:spTgt spid="10">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72-E01D-442E-25A0-2B5CAF1D6628}"/>
              </a:ext>
            </a:extLst>
          </p:cNvPr>
          <p:cNvSpPr/>
          <p:nvPr/>
        </p:nvSpPr>
        <p:spPr>
          <a:xfrm>
            <a:off x="93306" y="1135375"/>
            <a:ext cx="9719387" cy="5267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highlight>
                <a:srgbClr val="FFFFFF"/>
              </a:highlight>
            </a:endParaRPr>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3014292" cy="423053"/>
          </a:xfrm>
        </p:spPr>
        <p:txBody>
          <a:bodyPr>
            <a:noAutofit/>
          </a:bodyPr>
          <a:lstStyle/>
          <a:p>
            <a:pPr marL="0" indent="0">
              <a:buNone/>
            </a:pPr>
            <a:r>
              <a:rPr lang="en-US" sz="2400" dirty="0">
                <a:solidFill>
                  <a:srgbClr val="92D050"/>
                </a:solidFill>
                <a:latin typeface="Bahnschrift SemiBold Condensed" panose="020B0502040204020203" pitchFamily="34" charset="0"/>
              </a:rPr>
              <a:t>Our Worldwide Network</a:t>
            </a:r>
            <a:endParaRPr lang="en-IN" sz="2400" dirty="0">
              <a:solidFill>
                <a:srgbClr val="92D050"/>
              </a:solidFill>
              <a:latin typeface="Bahnschrift SemiBold Condensed" panose="020B0502040204020203" pitchFamily="34" charset="0"/>
            </a:endParaRPr>
          </a:p>
        </p:txBody>
      </p:sp>
      <p:pic>
        <p:nvPicPr>
          <p:cNvPr id="5" name="Picture 4">
            <a:extLst>
              <a:ext uri="{FF2B5EF4-FFF2-40B4-BE49-F238E27FC236}">
                <a16:creationId xmlns:a16="http://schemas.microsoft.com/office/drawing/2014/main" id="{8920D7B1-630D-CE10-9D4D-C52485947A1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3306" y="1519436"/>
            <a:ext cx="9703837" cy="4499754"/>
          </a:xfrm>
          <a:prstGeom prst="rect">
            <a:avLst/>
          </a:prstGeom>
        </p:spPr>
      </p:pic>
    </p:spTree>
    <p:extLst>
      <p:ext uri="{BB962C8B-B14F-4D97-AF65-F5344CB8AC3E}">
        <p14:creationId xmlns:p14="http://schemas.microsoft.com/office/powerpoint/2010/main" val="31139814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801"/>
                            </p:stCondLst>
                            <p:childTnLst>
                              <p:par>
                                <p:cTn id="8" presetID="53" presetClass="entr" presetSubtype="16" fill="hold" grpId="0" nodeType="afterEffect">
                                  <p:stCondLst>
                                    <p:cond delay="50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ppt_w</p:attrName>
                                        </p:attrNameLst>
                                      </p:cBhvr>
                                      <p:tavLst>
                                        <p:tav tm="0">
                                          <p:val>
                                            <p:fltVal val="0"/>
                                          </p:val>
                                        </p:tav>
                                        <p:tav tm="100000">
                                          <p:val>
                                            <p:strVal val="#ppt_w"/>
                                          </p:val>
                                        </p:tav>
                                      </p:tavLst>
                                    </p:anim>
                                    <p:anim calcmode="lin" valueType="num">
                                      <p:cBhvr>
                                        <p:cTn id="11" dur="1000" fill="hold"/>
                                        <p:tgtEl>
                                          <p:spTgt spid="10"/>
                                        </p:tgtEl>
                                        <p:attrNameLst>
                                          <p:attrName>ppt_h</p:attrName>
                                        </p:attrNameLst>
                                      </p:cBhvr>
                                      <p:tavLst>
                                        <p:tav tm="0">
                                          <p:val>
                                            <p:fltVal val="0"/>
                                          </p:val>
                                        </p:tav>
                                        <p:tav tm="100000">
                                          <p:val>
                                            <p:strVal val="#ppt_h"/>
                                          </p:val>
                                        </p:tav>
                                      </p:tavLst>
                                    </p:anim>
                                    <p:animEffect transition="in" filter="fade">
                                      <p:cBhvr>
                                        <p:cTn id="12" dur="1000"/>
                                        <p:tgtEl>
                                          <p:spTgt spid="10"/>
                                        </p:tgtEl>
                                      </p:cBhvr>
                                    </p:animEffect>
                                  </p:childTnLst>
                                </p:cTn>
                              </p:par>
                            </p:childTnLst>
                          </p:cTn>
                        </p:par>
                        <p:par>
                          <p:cTn id="13" fill="hold">
                            <p:stCondLst>
                              <p:cond delay="3301"/>
                            </p:stCondLst>
                            <p:childTnLst>
                              <p:par>
                                <p:cTn id="14" presetID="53" presetClass="entr" presetSubtype="16"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2000" fill="hold"/>
                                        <p:tgtEl>
                                          <p:spTgt spid="5"/>
                                        </p:tgtEl>
                                        <p:attrNameLst>
                                          <p:attrName>ppt_w</p:attrName>
                                        </p:attrNameLst>
                                      </p:cBhvr>
                                      <p:tavLst>
                                        <p:tav tm="0">
                                          <p:val>
                                            <p:fltVal val="0"/>
                                          </p:val>
                                        </p:tav>
                                        <p:tav tm="100000">
                                          <p:val>
                                            <p:strVal val="#ppt_w"/>
                                          </p:val>
                                        </p:tav>
                                      </p:tavLst>
                                    </p:anim>
                                    <p:anim calcmode="lin" valueType="num">
                                      <p:cBhvr>
                                        <p:cTn id="17" dur="2000" fill="hold"/>
                                        <p:tgtEl>
                                          <p:spTgt spid="5"/>
                                        </p:tgtEl>
                                        <p:attrNameLst>
                                          <p:attrName>ppt_h</p:attrName>
                                        </p:attrNameLst>
                                      </p:cBhvr>
                                      <p:tavLst>
                                        <p:tav tm="0">
                                          <p:val>
                                            <p:fltVal val="0"/>
                                          </p:val>
                                        </p:tav>
                                        <p:tav tm="100000">
                                          <p:val>
                                            <p:strVal val="#ppt_h"/>
                                          </p:val>
                                        </p:tav>
                                      </p:tavLst>
                                    </p:anim>
                                    <p:animEffect transition="in" filter="fade">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72-E01D-442E-25A0-2B5CAF1D6628}"/>
              </a:ext>
            </a:extLst>
          </p:cNvPr>
          <p:cNvSpPr/>
          <p:nvPr/>
        </p:nvSpPr>
        <p:spPr>
          <a:xfrm>
            <a:off x="93306" y="1135375"/>
            <a:ext cx="9719387" cy="5267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highlight>
                <a:srgbClr val="FFFFFF"/>
              </a:highlight>
            </a:endParaRPr>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0" y="559473"/>
            <a:ext cx="9254949" cy="423053"/>
          </a:xfrm>
        </p:spPr>
        <p:txBody>
          <a:bodyPr>
            <a:noAutofit/>
          </a:bodyPr>
          <a:lstStyle/>
          <a:p>
            <a:pPr marL="0" indent="0">
              <a:buNone/>
            </a:pPr>
            <a:r>
              <a:rPr lang="en-US" sz="2400" dirty="0">
                <a:solidFill>
                  <a:srgbClr val="92D050"/>
                </a:solidFill>
                <a:latin typeface="Bahnschrift SemiBold Condensed" panose="020B0502040204020203" pitchFamily="34" charset="0"/>
              </a:rPr>
              <a:t>A feather in our cap…… our organization is…</a:t>
            </a:r>
            <a:endParaRPr lang="en-IN" sz="2400" dirty="0">
              <a:solidFill>
                <a:srgbClr val="92D050"/>
              </a:solidFill>
              <a:latin typeface="Bahnschrift SemiBold Condensed" panose="020B0502040204020203" pitchFamily="34" charset="0"/>
            </a:endParaRPr>
          </a:p>
        </p:txBody>
      </p:sp>
      <p:pic>
        <p:nvPicPr>
          <p:cNvPr id="3" name="Picture 2">
            <a:extLst>
              <a:ext uri="{FF2B5EF4-FFF2-40B4-BE49-F238E27FC236}">
                <a16:creationId xmlns:a16="http://schemas.microsoft.com/office/drawing/2014/main" id="{11E60365-204D-27F5-9C50-52326CA0D6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659" y="1240639"/>
            <a:ext cx="9380680" cy="5057350"/>
          </a:xfrm>
          <a:prstGeom prst="rect">
            <a:avLst/>
          </a:prstGeom>
        </p:spPr>
      </p:pic>
    </p:spTree>
    <p:extLst>
      <p:ext uri="{BB962C8B-B14F-4D97-AF65-F5344CB8AC3E}">
        <p14:creationId xmlns:p14="http://schemas.microsoft.com/office/powerpoint/2010/main" val="361528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3501"/>
                            </p:stCondLst>
                            <p:childTnLst>
                              <p:par>
                                <p:cTn id="8" presetID="53" presetClass="entr" presetSubtype="16" fill="hold" grpId="0" nodeType="afterEffect">
                                  <p:stCondLst>
                                    <p:cond delay="50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ppt_w</p:attrName>
                                        </p:attrNameLst>
                                      </p:cBhvr>
                                      <p:tavLst>
                                        <p:tav tm="0">
                                          <p:val>
                                            <p:fltVal val="0"/>
                                          </p:val>
                                        </p:tav>
                                        <p:tav tm="100000">
                                          <p:val>
                                            <p:strVal val="#ppt_w"/>
                                          </p:val>
                                        </p:tav>
                                      </p:tavLst>
                                    </p:anim>
                                    <p:anim calcmode="lin" valueType="num">
                                      <p:cBhvr>
                                        <p:cTn id="11" dur="1000" fill="hold"/>
                                        <p:tgtEl>
                                          <p:spTgt spid="10"/>
                                        </p:tgtEl>
                                        <p:attrNameLst>
                                          <p:attrName>ppt_h</p:attrName>
                                        </p:attrNameLst>
                                      </p:cBhvr>
                                      <p:tavLst>
                                        <p:tav tm="0">
                                          <p:val>
                                            <p:fltVal val="0"/>
                                          </p:val>
                                        </p:tav>
                                        <p:tav tm="100000">
                                          <p:val>
                                            <p:strVal val="#ppt_h"/>
                                          </p:val>
                                        </p:tav>
                                      </p:tavLst>
                                    </p:anim>
                                    <p:animEffect transition="in" filter="fade">
                                      <p:cBhvr>
                                        <p:cTn id="12" dur="1000"/>
                                        <p:tgtEl>
                                          <p:spTgt spid="10"/>
                                        </p:tgtEl>
                                      </p:cBhvr>
                                    </p:animEffect>
                                  </p:childTnLst>
                                </p:cTn>
                              </p:par>
                            </p:childTnLst>
                          </p:cTn>
                        </p:par>
                        <p:par>
                          <p:cTn id="13" fill="hold">
                            <p:stCondLst>
                              <p:cond delay="5001"/>
                            </p:stCondLst>
                            <p:childTnLst>
                              <p:par>
                                <p:cTn id="14" presetID="53" presetClass="entr" presetSubtype="16" fill="hold" nodeType="afterEffect">
                                  <p:stCondLst>
                                    <p:cond delay="50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72-E01D-442E-25A0-2B5CAF1D6628}"/>
              </a:ext>
            </a:extLst>
          </p:cNvPr>
          <p:cNvSpPr/>
          <p:nvPr/>
        </p:nvSpPr>
        <p:spPr>
          <a:xfrm>
            <a:off x="93306" y="1135375"/>
            <a:ext cx="9719387" cy="5267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highlight>
                <a:srgbClr val="FFFFFF"/>
              </a:highlight>
            </a:endParaRPr>
          </a:p>
        </p:txBody>
      </p:sp>
      <p:pic>
        <p:nvPicPr>
          <p:cNvPr id="3" name="Picture 2">
            <a:extLst>
              <a:ext uri="{FF2B5EF4-FFF2-40B4-BE49-F238E27FC236}">
                <a16:creationId xmlns:a16="http://schemas.microsoft.com/office/drawing/2014/main" id="{11E60365-204D-27F5-9C50-52326CA0D60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33855" y="1321387"/>
            <a:ext cx="6838287" cy="4895853"/>
          </a:xfrm>
          <a:prstGeom prst="rect">
            <a:avLst/>
          </a:prstGeom>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3122297" y="1428750"/>
            <a:ext cx="3369943" cy="1085850"/>
          </a:xfrm>
          <a:effectLst>
            <a:outerShdw blurRad="50800" dist="38100" algn="l" rotWithShape="0">
              <a:prstClr val="black">
                <a:alpha val="40000"/>
              </a:prstClr>
            </a:outerShdw>
          </a:effectLst>
        </p:spPr>
        <p:txBody>
          <a:bodyPr>
            <a:noAutofit/>
          </a:bodyPr>
          <a:lstStyle/>
          <a:p>
            <a:pPr marL="0" indent="0">
              <a:buNone/>
            </a:pPr>
            <a:r>
              <a:rPr lang="en-US" sz="6000" dirty="0">
                <a:solidFill>
                  <a:schemeClr val="accent4"/>
                </a:solidFill>
                <a:latin typeface="Bahnschrift SemiBold Condensed" panose="020B0502040204020203" pitchFamily="34" charset="0"/>
              </a:rPr>
              <a:t>THANK YOU…</a:t>
            </a:r>
            <a:endParaRPr lang="en-IN" sz="6000" dirty="0">
              <a:solidFill>
                <a:schemeClr val="accent4"/>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9468E871-23FC-C890-BAC6-39E8F6112BB0}"/>
              </a:ext>
            </a:extLst>
          </p:cNvPr>
          <p:cNvSpPr txBox="1"/>
          <p:nvPr/>
        </p:nvSpPr>
        <p:spPr>
          <a:xfrm>
            <a:off x="1920240" y="5536613"/>
            <a:ext cx="6355080" cy="400110"/>
          </a:xfrm>
          <a:prstGeom prst="rect">
            <a:avLst/>
          </a:prstGeom>
          <a:noFill/>
        </p:spPr>
        <p:txBody>
          <a:bodyPr wrap="square" rtlCol="0">
            <a:spAutoFit/>
          </a:bodyPr>
          <a:lstStyle/>
          <a:p>
            <a:r>
              <a:rPr lang="en-US" sz="2000" dirty="0">
                <a:solidFill>
                  <a:srgbClr val="FFC000"/>
                </a:solidFill>
                <a:latin typeface="Cascadia Code" panose="020B0609020000020004" pitchFamily="49" charset="0"/>
                <a:ea typeface="Cascadia Code" panose="020B0609020000020004" pitchFamily="49" charset="0"/>
                <a:cs typeface="Cascadia Code" panose="020B0609020000020004" pitchFamily="49" charset="0"/>
              </a:rPr>
              <a:t>..your partners </a:t>
            </a:r>
            <a:r>
              <a:rPr lang="en-US" sz="2000">
                <a:solidFill>
                  <a:srgbClr val="FFC000"/>
                </a:solidFill>
                <a:latin typeface="Cascadia Code" panose="020B0609020000020004" pitchFamily="49" charset="0"/>
                <a:ea typeface="Cascadia Code" panose="020B0609020000020004" pitchFamily="49" charset="0"/>
                <a:cs typeface="Cascadia Code" panose="020B0609020000020004" pitchFamily="49" charset="0"/>
              </a:rPr>
              <a:t>in the </a:t>
            </a:r>
            <a:r>
              <a:rPr lang="en-US" sz="2000" dirty="0">
                <a:solidFill>
                  <a:srgbClr val="FFC000"/>
                </a:solidFill>
                <a:latin typeface="Cascadia Code" panose="020B0609020000020004" pitchFamily="49" charset="0"/>
                <a:ea typeface="Cascadia Code" panose="020B0609020000020004" pitchFamily="49" charset="0"/>
                <a:cs typeface="Cascadia Code" panose="020B0609020000020004" pitchFamily="49" charset="0"/>
              </a:rPr>
              <a:t>war against WEAR</a:t>
            </a:r>
            <a:endParaRPr lang="en-IN" sz="2000" dirty="0">
              <a:solidFill>
                <a:srgbClr val="FFC000"/>
              </a:solidFill>
              <a:latin typeface="Cascadia Code" panose="020B0609020000020004" pitchFamily="49" charset="0"/>
              <a:ea typeface="Cascadia Code" panose="020B0609020000020004" pitchFamily="49" charset="0"/>
              <a:cs typeface="Cascadia Code" panose="020B0609020000020004" pitchFamily="49" charset="0"/>
            </a:endParaRPr>
          </a:p>
        </p:txBody>
      </p:sp>
    </p:spTree>
    <p:extLst>
      <p:ext uri="{BB962C8B-B14F-4D97-AF65-F5344CB8AC3E}">
        <p14:creationId xmlns:p14="http://schemas.microsoft.com/office/powerpoint/2010/main" val="3212222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750"/>
                            </p:stCondLst>
                            <p:childTnLst>
                              <p:par>
                                <p:cTn id="11" presetID="53" presetClass="entr" presetSubtype="16" fill="hold" nodeType="afterEffect">
                                  <p:stCondLst>
                                    <p:cond delay="25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500"/>
                            </p:stCondLst>
                            <p:childTnLst>
                              <p:par>
                                <p:cTn id="17" presetID="53" presetClass="entr" presetSubtype="16" fill="hold" grpId="0" nodeType="afterEffect">
                                  <p:stCondLst>
                                    <p:cond delay="25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AEA7B1-30EA-5583-52C7-AD64961C7662}"/>
              </a:ext>
            </a:extLst>
          </p:cNvPr>
          <p:cNvPicPr>
            <a:picLocks noChangeAspect="1"/>
          </p:cNvPicPr>
          <p:nvPr/>
        </p:nvPicPr>
        <p:blipFill>
          <a:blip r:embed="rId2"/>
          <a:stretch>
            <a:fillRect/>
          </a:stretch>
        </p:blipFill>
        <p:spPr>
          <a:xfrm>
            <a:off x="5893836" y="643509"/>
            <a:ext cx="3788229" cy="5774635"/>
          </a:xfrm>
          <a:prstGeom prst="rect">
            <a:avLst/>
          </a:prstGeom>
        </p:spPr>
      </p:pic>
      <p:sp>
        <p:nvSpPr>
          <p:cNvPr id="5" name="Content Placeholder 4">
            <a:extLst>
              <a:ext uri="{FF2B5EF4-FFF2-40B4-BE49-F238E27FC236}">
                <a16:creationId xmlns:a16="http://schemas.microsoft.com/office/drawing/2014/main" id="{222769A8-E932-3148-6BB1-548C03EF096D}"/>
              </a:ext>
            </a:extLst>
          </p:cNvPr>
          <p:cNvSpPr>
            <a:spLocks noGrp="1"/>
          </p:cNvSpPr>
          <p:nvPr>
            <p:ph sz="half" idx="1"/>
          </p:nvPr>
        </p:nvSpPr>
        <p:spPr>
          <a:xfrm>
            <a:off x="223935" y="644116"/>
            <a:ext cx="5858530" cy="5570375"/>
          </a:xfrm>
        </p:spPr>
        <p:txBody>
          <a:bodyPr>
            <a:normAutofit fontScale="77500" lnSpcReduction="20000"/>
          </a:bodyPr>
          <a:lstStyle/>
          <a:p>
            <a:pPr marL="0" indent="0">
              <a:buNone/>
            </a:pPr>
            <a:r>
              <a:rPr lang="en-US" dirty="0">
                <a:solidFill>
                  <a:srgbClr val="92D050"/>
                </a:solidFill>
                <a:latin typeface="Bahnschrift SemiBold Condensed" panose="020B0502040204020203" pitchFamily="34" charset="0"/>
              </a:rPr>
              <a:t>Product &amp; Services</a:t>
            </a: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Lo Temp Joining &amp; </a:t>
            </a:r>
            <a:r>
              <a:rPr lang="en-IN" sz="2000" b="1" dirty="0" err="1">
                <a:solidFill>
                  <a:srgbClr val="FFFFFF"/>
                </a:solidFill>
                <a:latin typeface="Cascadia Code" panose="020B0609020000020004" pitchFamily="49" charset="0"/>
                <a:ea typeface="SimSun" panose="02010600030101010101" pitchFamily="2" charset="-122"/>
              </a:rPr>
              <a:t>Antiwear</a:t>
            </a:r>
            <a:r>
              <a:rPr lang="en-IN" sz="2000" b="1" dirty="0">
                <a:solidFill>
                  <a:srgbClr val="FFFFFF"/>
                </a:solidFill>
                <a:latin typeface="Cascadia Code" panose="020B0609020000020004" pitchFamily="49" charset="0"/>
                <a:ea typeface="SimSun" panose="02010600030101010101" pitchFamily="2" charset="-122"/>
              </a:rPr>
              <a:t> Welding Electrodes</a:t>
            </a: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Flux Cored Wires, TIG, MIG Filler Wires</a:t>
            </a: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Composite Wear Plates</a:t>
            </a: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Pre-</a:t>
            </a:r>
            <a:r>
              <a:rPr lang="en-IN" sz="2000" b="1" dirty="0" err="1">
                <a:solidFill>
                  <a:srgbClr val="FFFFFF"/>
                </a:solidFill>
                <a:latin typeface="Cascadia Code" panose="020B0609020000020004" pitchFamily="49" charset="0"/>
                <a:ea typeface="SimSun" panose="02010600030101010101" pitchFamily="2" charset="-122"/>
              </a:rPr>
              <a:t>Hardfaced</a:t>
            </a:r>
            <a:r>
              <a:rPr lang="en-IN" sz="2000" b="1" dirty="0">
                <a:solidFill>
                  <a:srgbClr val="FFFFFF"/>
                </a:solidFill>
                <a:latin typeface="Cascadia Code" panose="020B0609020000020004" pitchFamily="49" charset="0"/>
                <a:ea typeface="SimSun" panose="02010600030101010101" pitchFamily="2" charset="-122"/>
              </a:rPr>
              <a:t> Fabricated jobs</a:t>
            </a: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Pre-</a:t>
            </a:r>
            <a:r>
              <a:rPr lang="en-IN" sz="2000" b="1" dirty="0" err="1">
                <a:solidFill>
                  <a:srgbClr val="FFFFFF"/>
                </a:solidFill>
                <a:latin typeface="Cascadia Code" panose="020B0609020000020004" pitchFamily="49" charset="0"/>
                <a:ea typeface="SimSun" panose="02010600030101010101" pitchFamily="2" charset="-122"/>
              </a:rPr>
              <a:t>Hardfaced</a:t>
            </a:r>
            <a:r>
              <a:rPr lang="en-IN" sz="2000" b="1" dirty="0">
                <a:solidFill>
                  <a:srgbClr val="FFFFFF"/>
                </a:solidFill>
                <a:latin typeface="Cascadia Code" panose="020B0609020000020004" pitchFamily="49" charset="0"/>
                <a:ea typeface="SimSun" panose="02010600030101010101" pitchFamily="2" charset="-122"/>
              </a:rPr>
              <a:t> Castings</a:t>
            </a: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In Situ Superconditioning</a:t>
            </a: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Service Welding of VRM Rolls, Concast Rolls</a:t>
            </a: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Heavy Engineering</a:t>
            </a: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Coatings &amp; Repairing Compounds</a:t>
            </a: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Welding &amp; Cutting </a:t>
            </a:r>
            <a:r>
              <a:rPr lang="en-IN" sz="2000" b="1" dirty="0" err="1">
                <a:solidFill>
                  <a:srgbClr val="FFFFFF"/>
                </a:solidFill>
                <a:latin typeface="Cascadia Code" panose="020B0609020000020004" pitchFamily="49" charset="0"/>
                <a:ea typeface="SimSun" panose="02010600030101010101" pitchFamily="2" charset="-122"/>
              </a:rPr>
              <a:t>equipments</a:t>
            </a:r>
            <a:endParaRPr lang="en-IN" sz="1200" dirty="0">
              <a:latin typeface="Times New Roman" panose="02020603050405020304" pitchFamily="18" charset="0"/>
              <a:ea typeface="SimSun" panose="02010600030101010101" pitchFamily="2" charset="-122"/>
            </a:endParaRPr>
          </a:p>
          <a:p>
            <a:pPr marL="0" indent="0">
              <a:buNone/>
            </a:pPr>
            <a:endParaRPr lang="en-US" sz="2000" dirty="0">
              <a:solidFill>
                <a:srgbClr val="92D050"/>
              </a:solidFill>
              <a:latin typeface="Bahnschrift Condensed" panose="020B0502040204020203" pitchFamily="34" charset="0"/>
            </a:endParaRPr>
          </a:p>
        </p:txBody>
      </p:sp>
      <p:pic>
        <p:nvPicPr>
          <p:cNvPr id="7" name="Picture 6">
            <a:extLst>
              <a:ext uri="{FF2B5EF4-FFF2-40B4-BE49-F238E27FC236}">
                <a16:creationId xmlns:a16="http://schemas.microsoft.com/office/drawing/2014/main" id="{93F2389B-AE42-C85E-159C-177047F8EA9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38713" y="5561849"/>
            <a:ext cx="1267718" cy="790292"/>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9" name="Picture 8">
            <a:extLst>
              <a:ext uri="{FF2B5EF4-FFF2-40B4-BE49-F238E27FC236}">
                <a16:creationId xmlns:a16="http://schemas.microsoft.com/office/drawing/2014/main" id="{D60BDC45-FA65-3A4F-791C-1F683D5D8B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3993" y="2606481"/>
            <a:ext cx="1257980" cy="1170603"/>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12" name="Picture 11">
            <a:extLst>
              <a:ext uri="{FF2B5EF4-FFF2-40B4-BE49-F238E27FC236}">
                <a16:creationId xmlns:a16="http://schemas.microsoft.com/office/drawing/2014/main" id="{1A9B7C5E-8EE8-C844-5B53-8572CE9D5DC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10000"/>
                    </a14:imgEffect>
                  </a14:imgLayer>
                </a14:imgProps>
              </a:ext>
              <a:ext uri="{28A0092B-C50C-407E-A947-70E740481C1C}">
                <a14:useLocalDpi xmlns:a14="http://schemas.microsoft.com/office/drawing/2010/main" val="0"/>
              </a:ext>
            </a:extLst>
          </a:blip>
          <a:stretch>
            <a:fillRect/>
          </a:stretch>
        </p:blipFill>
        <p:spPr>
          <a:xfrm>
            <a:off x="6336590" y="4625975"/>
            <a:ext cx="1269841" cy="839758"/>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15" name="Picture 14">
            <a:extLst>
              <a:ext uri="{FF2B5EF4-FFF2-40B4-BE49-F238E27FC236}">
                <a16:creationId xmlns:a16="http://schemas.microsoft.com/office/drawing/2014/main" id="{FEF2ED6F-277D-575A-250B-564BC2AA29CF}"/>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4000" contrast="10000"/>
                    </a14:imgEffect>
                  </a14:imgLayer>
                </a14:imgProps>
              </a:ext>
              <a:ext uri="{28A0092B-C50C-407E-A947-70E740481C1C}">
                <a14:useLocalDpi xmlns:a14="http://schemas.microsoft.com/office/drawing/2010/main" val="0"/>
              </a:ext>
            </a:extLst>
          </a:blip>
          <a:stretch>
            <a:fillRect/>
          </a:stretch>
        </p:blipFill>
        <p:spPr>
          <a:xfrm flipH="1">
            <a:off x="8043993" y="3870778"/>
            <a:ext cx="1260918" cy="736535"/>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20" name="Picture 19">
            <a:extLst>
              <a:ext uri="{FF2B5EF4-FFF2-40B4-BE49-F238E27FC236}">
                <a16:creationId xmlns:a16="http://schemas.microsoft.com/office/drawing/2014/main" id="{1DA110DE-E631-2507-00BA-16F1CE3AEDEF}"/>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25000" contrast="15000"/>
                    </a14:imgEffect>
                  </a14:imgLayer>
                </a14:imgProps>
              </a:ext>
              <a:ext uri="{28A0092B-C50C-407E-A947-70E740481C1C}">
                <a14:useLocalDpi xmlns:a14="http://schemas.microsoft.com/office/drawing/2010/main" val="0"/>
              </a:ext>
            </a:extLst>
          </a:blip>
          <a:srcRect/>
          <a:stretch/>
        </p:blipFill>
        <p:spPr>
          <a:xfrm>
            <a:off x="8041055" y="4732484"/>
            <a:ext cx="1260918" cy="736536"/>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24" name="Picture 23">
            <a:extLst>
              <a:ext uri="{FF2B5EF4-FFF2-40B4-BE49-F238E27FC236}">
                <a16:creationId xmlns:a16="http://schemas.microsoft.com/office/drawing/2014/main" id="{DBB41C12-7AF9-9122-4A6D-5F57727EE97A}"/>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370898" y="2731090"/>
            <a:ext cx="1267718" cy="989509"/>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26" name="Picture 25">
            <a:extLst>
              <a:ext uri="{FF2B5EF4-FFF2-40B4-BE49-F238E27FC236}">
                <a16:creationId xmlns:a16="http://schemas.microsoft.com/office/drawing/2014/main" id="{1D42E2E6-94AF-0D9C-021F-7640E5595043}"/>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23000" contrast="11000"/>
                    </a14:imgEffect>
                  </a14:imgLayer>
                </a14:imgProps>
              </a:ext>
              <a:ext uri="{28A0092B-C50C-407E-A947-70E740481C1C}">
                <a14:useLocalDpi xmlns:a14="http://schemas.microsoft.com/office/drawing/2010/main" val="0"/>
              </a:ext>
            </a:extLst>
          </a:blip>
          <a:stretch>
            <a:fillRect/>
          </a:stretch>
        </p:blipFill>
        <p:spPr>
          <a:xfrm>
            <a:off x="6370904" y="1831539"/>
            <a:ext cx="1255012" cy="774942"/>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28" name="Picture 27">
            <a:extLst>
              <a:ext uri="{FF2B5EF4-FFF2-40B4-BE49-F238E27FC236}">
                <a16:creationId xmlns:a16="http://schemas.microsoft.com/office/drawing/2014/main" id="{D29E8C97-4D5F-3090-9984-69EE6D71B9C0}"/>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20000" contrast="15000"/>
                    </a14:imgEffect>
                  </a14:imgLayer>
                </a14:imgProps>
              </a:ext>
              <a:ext uri="{28A0092B-C50C-407E-A947-70E740481C1C}">
                <a14:useLocalDpi xmlns:a14="http://schemas.microsoft.com/office/drawing/2010/main" val="0"/>
              </a:ext>
            </a:extLst>
          </a:blip>
          <a:stretch>
            <a:fillRect/>
          </a:stretch>
        </p:blipFill>
        <p:spPr>
          <a:xfrm>
            <a:off x="8043994" y="1668401"/>
            <a:ext cx="1257980" cy="851684"/>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30" name="Picture 29">
            <a:extLst>
              <a:ext uri="{FF2B5EF4-FFF2-40B4-BE49-F238E27FC236}">
                <a16:creationId xmlns:a16="http://schemas.microsoft.com/office/drawing/2014/main" id="{76F099CF-74F5-F09B-3C6D-150FBF00FE9D}"/>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38000" contrast="10000"/>
                    </a14:imgEffect>
                  </a14:imgLayer>
                </a14:imgProps>
              </a:ext>
              <a:ext uri="{28A0092B-C50C-407E-A947-70E740481C1C}">
                <a14:useLocalDpi xmlns:a14="http://schemas.microsoft.com/office/drawing/2010/main" val="0"/>
              </a:ext>
            </a:extLst>
          </a:blip>
          <a:stretch>
            <a:fillRect/>
          </a:stretch>
        </p:blipFill>
        <p:spPr>
          <a:xfrm>
            <a:off x="6370898" y="781061"/>
            <a:ext cx="1255013" cy="925869"/>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32" name="Picture 31">
            <a:extLst>
              <a:ext uri="{FF2B5EF4-FFF2-40B4-BE49-F238E27FC236}">
                <a16:creationId xmlns:a16="http://schemas.microsoft.com/office/drawing/2014/main" id="{359275D9-ED44-59F6-B415-1FB092A4297F}"/>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8043994" y="774599"/>
            <a:ext cx="1255013" cy="840145"/>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34" name="Picture 33">
            <a:extLst>
              <a:ext uri="{FF2B5EF4-FFF2-40B4-BE49-F238E27FC236}">
                <a16:creationId xmlns:a16="http://schemas.microsoft.com/office/drawing/2014/main" id="{B68440CB-055C-5752-ECC2-7FA8F73C9D39}"/>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8041056" y="5561849"/>
            <a:ext cx="1263856" cy="790291"/>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3" name="Picture 2">
            <a:extLst>
              <a:ext uri="{FF2B5EF4-FFF2-40B4-BE49-F238E27FC236}">
                <a16:creationId xmlns:a16="http://schemas.microsoft.com/office/drawing/2014/main" id="{C87E1361-0073-5E94-CCFF-F1EAFEEBD475}"/>
              </a:ext>
            </a:extLst>
          </p:cNvPr>
          <p:cNvPicPr>
            <a:picLocks noChangeAspect="1"/>
          </p:cNvPicPr>
          <p:nvPr/>
        </p:nvPicPr>
        <p:blipFill>
          <a:blip r:embed="rId20">
            <a:extLst>
              <a:ext uri="{BEBA8EAE-BF5A-486C-A8C5-ECC9F3942E4B}">
                <a14:imgProps xmlns:a14="http://schemas.microsoft.com/office/drawing/2010/main">
                  <a14:imgLayer r:embed="rId21">
                    <a14:imgEffect>
                      <a14:brightnessContrast bright="19000"/>
                    </a14:imgEffect>
                  </a14:imgLayer>
                </a14:imgProps>
              </a:ext>
              <a:ext uri="{28A0092B-C50C-407E-A947-70E740481C1C}">
                <a14:useLocalDpi xmlns:a14="http://schemas.microsoft.com/office/drawing/2010/main" val="0"/>
              </a:ext>
            </a:extLst>
          </a:blip>
          <a:stretch>
            <a:fillRect/>
          </a:stretch>
        </p:blipFill>
        <p:spPr>
          <a:xfrm flipH="1">
            <a:off x="6351420" y="3853556"/>
            <a:ext cx="1255011" cy="695481"/>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spTree>
    <p:extLst>
      <p:ext uri="{BB962C8B-B14F-4D97-AF65-F5344CB8AC3E}">
        <p14:creationId xmlns:p14="http://schemas.microsoft.com/office/powerpoint/2010/main" val="1857815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50"/>
                                  </p:stCondLst>
                                  <p:iterate type="lt">
                                    <p:tmAbs val="100"/>
                                  </p:iterate>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p:stCondLst>
                              <p:cond delay="1751"/>
                            </p:stCondLst>
                            <p:childTnLst>
                              <p:par>
                                <p:cTn id="8" presetID="22" presetClass="entr" presetSubtype="1"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1000"/>
                                        <p:tgtEl>
                                          <p:spTgt spid="4"/>
                                        </p:tgtEl>
                                      </p:cBhvr>
                                    </p:animEffect>
                                  </p:childTnLst>
                                </p:cTn>
                              </p:par>
                            </p:childTnLst>
                          </p:cTn>
                        </p:par>
                        <p:par>
                          <p:cTn id="11" fill="hold">
                            <p:stCondLst>
                              <p:cond delay="2751"/>
                            </p:stCondLst>
                            <p:childTnLst>
                              <p:par>
                                <p:cTn id="12" presetID="1" presetClass="entr" presetSubtype="0" fill="hold" nodeType="afterEffect">
                                  <p:stCondLst>
                                    <p:cond delay="250"/>
                                  </p:stCondLst>
                                  <p:iterate type="wd">
                                    <p:tmAbs val="200"/>
                                  </p:iterate>
                                  <p:childTnLst>
                                    <p:set>
                                      <p:cBhvr>
                                        <p:cTn id="13" dur="1" fill="hold">
                                          <p:stCondLst>
                                            <p:cond delay="499"/>
                                          </p:stCondLst>
                                        </p:cTn>
                                        <p:tgtEl>
                                          <p:spTgt spid="5">
                                            <p:txEl>
                                              <p:pRg st="1" end="1"/>
                                            </p:txEl>
                                          </p:spTgt>
                                        </p:tgtEl>
                                        <p:attrNameLst>
                                          <p:attrName>style.visibility</p:attrName>
                                        </p:attrNameLst>
                                      </p:cBhvr>
                                      <p:to>
                                        <p:strVal val="visible"/>
                                      </p:to>
                                    </p:set>
                                  </p:childTnLst>
                                </p:cTn>
                              </p:par>
                            </p:childTnLst>
                          </p:cTn>
                        </p:par>
                        <p:par>
                          <p:cTn id="14" fill="hold">
                            <p:stCondLst>
                              <p:cond delay="4701"/>
                            </p:stCondLst>
                            <p:childTnLst>
                              <p:par>
                                <p:cTn id="15" presetID="10" presetClass="entr" presetSubtype="0" fill="hold"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par>
                          <p:cTn id="18" fill="hold">
                            <p:stCondLst>
                              <p:cond delay="5201"/>
                            </p:stCondLst>
                            <p:childTnLst>
                              <p:par>
                                <p:cTn id="19" presetID="10" presetClass="entr" presetSubtype="0" fill="hold" nodeType="after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par>
                          <p:cTn id="22" fill="hold">
                            <p:stCondLst>
                              <p:cond delay="5701"/>
                            </p:stCondLst>
                            <p:childTnLst>
                              <p:par>
                                <p:cTn id="23" presetID="1" presetClass="entr" presetSubtype="0" fill="hold" nodeType="afterEffect">
                                  <p:stCondLst>
                                    <p:cond delay="250"/>
                                  </p:stCondLst>
                                  <p:iterate type="wd">
                                    <p:tmAbs val="200"/>
                                  </p:iterate>
                                  <p:childTnLst>
                                    <p:set>
                                      <p:cBhvr>
                                        <p:cTn id="24" dur="1" fill="hold">
                                          <p:stCondLst>
                                            <p:cond delay="499"/>
                                          </p:stCondLst>
                                        </p:cTn>
                                        <p:tgtEl>
                                          <p:spTgt spid="5">
                                            <p:txEl>
                                              <p:pRg st="2" end="2"/>
                                            </p:txEl>
                                          </p:spTgt>
                                        </p:tgtEl>
                                        <p:attrNameLst>
                                          <p:attrName>style.visibility</p:attrName>
                                        </p:attrNameLst>
                                      </p:cBhvr>
                                      <p:to>
                                        <p:strVal val="visible"/>
                                      </p:to>
                                    </p:set>
                                  </p:childTnLst>
                                </p:cTn>
                              </p:par>
                            </p:childTnLst>
                          </p:cTn>
                        </p:par>
                        <p:par>
                          <p:cTn id="25" fill="hold">
                            <p:stCondLst>
                              <p:cond delay="8051"/>
                            </p:stCondLst>
                            <p:childTnLst>
                              <p:par>
                                <p:cTn id="26" presetID="10" presetClass="entr" presetSubtype="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par>
                          <p:cTn id="29" fill="hold">
                            <p:stCondLst>
                              <p:cond delay="8551"/>
                            </p:stCondLst>
                            <p:childTnLst>
                              <p:par>
                                <p:cTn id="30" presetID="1" presetClass="entr" presetSubtype="0" fill="hold" nodeType="afterEffect">
                                  <p:stCondLst>
                                    <p:cond delay="250"/>
                                  </p:stCondLst>
                                  <p:iterate type="wd">
                                    <p:tmAbs val="200"/>
                                  </p:iterate>
                                  <p:childTnLst>
                                    <p:set>
                                      <p:cBhvr>
                                        <p:cTn id="31" dur="1" fill="hold">
                                          <p:stCondLst>
                                            <p:cond delay="499"/>
                                          </p:stCondLst>
                                        </p:cTn>
                                        <p:tgtEl>
                                          <p:spTgt spid="5">
                                            <p:txEl>
                                              <p:pRg st="3" end="3"/>
                                            </p:txEl>
                                          </p:spTgt>
                                        </p:tgtEl>
                                        <p:attrNameLst>
                                          <p:attrName>style.visibility</p:attrName>
                                        </p:attrNameLst>
                                      </p:cBhvr>
                                      <p:to>
                                        <p:strVal val="visible"/>
                                      </p:to>
                                    </p:set>
                                  </p:childTnLst>
                                </p:cTn>
                              </p:par>
                            </p:childTnLst>
                          </p:cTn>
                        </p:par>
                        <p:par>
                          <p:cTn id="32" fill="hold">
                            <p:stCondLst>
                              <p:cond delay="9701"/>
                            </p:stCondLst>
                            <p:childTnLst>
                              <p:par>
                                <p:cTn id="33" presetID="10" presetClass="entr" presetSubtype="0"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par>
                          <p:cTn id="36" fill="hold">
                            <p:stCondLst>
                              <p:cond delay="10201"/>
                            </p:stCondLst>
                            <p:childTnLst>
                              <p:par>
                                <p:cTn id="37" presetID="1" presetClass="entr" presetSubtype="0" fill="hold" nodeType="afterEffect">
                                  <p:stCondLst>
                                    <p:cond delay="250"/>
                                  </p:stCondLst>
                                  <p:iterate type="wd">
                                    <p:tmAbs val="200"/>
                                  </p:iterate>
                                  <p:childTnLst>
                                    <p:set>
                                      <p:cBhvr>
                                        <p:cTn id="38" dur="1" fill="hold">
                                          <p:stCondLst>
                                            <p:cond delay="499"/>
                                          </p:stCondLst>
                                        </p:cTn>
                                        <p:tgtEl>
                                          <p:spTgt spid="5">
                                            <p:txEl>
                                              <p:pRg st="4" end="4"/>
                                            </p:txEl>
                                          </p:spTgt>
                                        </p:tgtEl>
                                        <p:attrNameLst>
                                          <p:attrName>style.visibility</p:attrName>
                                        </p:attrNameLst>
                                      </p:cBhvr>
                                      <p:to>
                                        <p:strVal val="visible"/>
                                      </p:to>
                                    </p:set>
                                  </p:childTnLst>
                                </p:cTn>
                              </p:par>
                            </p:childTnLst>
                          </p:cTn>
                        </p:par>
                        <p:par>
                          <p:cTn id="39" fill="hold">
                            <p:stCondLst>
                              <p:cond delay="11351"/>
                            </p:stCondLst>
                            <p:childTnLst>
                              <p:par>
                                <p:cTn id="40" presetID="10" presetClass="entr" presetSubtype="0"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par>
                          <p:cTn id="43" fill="hold">
                            <p:stCondLst>
                              <p:cond delay="11851"/>
                            </p:stCondLst>
                            <p:childTnLst>
                              <p:par>
                                <p:cTn id="44" presetID="1" presetClass="entr" presetSubtype="0" fill="hold" nodeType="afterEffect">
                                  <p:stCondLst>
                                    <p:cond delay="250"/>
                                  </p:stCondLst>
                                  <p:iterate type="wd">
                                    <p:tmAbs val="200"/>
                                  </p:iterate>
                                  <p:childTnLst>
                                    <p:set>
                                      <p:cBhvr>
                                        <p:cTn id="45" dur="1" fill="hold">
                                          <p:stCondLst>
                                            <p:cond delay="499"/>
                                          </p:stCondLst>
                                        </p:cTn>
                                        <p:tgtEl>
                                          <p:spTgt spid="5">
                                            <p:txEl>
                                              <p:pRg st="5" end="5"/>
                                            </p:txEl>
                                          </p:spTgt>
                                        </p:tgtEl>
                                        <p:attrNameLst>
                                          <p:attrName>style.visibility</p:attrName>
                                        </p:attrNameLst>
                                      </p:cBhvr>
                                      <p:to>
                                        <p:strVal val="visible"/>
                                      </p:to>
                                    </p:set>
                                  </p:childTnLst>
                                </p:cTn>
                              </p:par>
                            </p:childTnLst>
                          </p:cTn>
                        </p:par>
                        <p:par>
                          <p:cTn id="46" fill="hold">
                            <p:stCondLst>
                              <p:cond delay="12801"/>
                            </p:stCondLst>
                            <p:childTnLst>
                              <p:par>
                                <p:cTn id="47" presetID="10" presetClass="entr" presetSubtype="0" fill="hold"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par>
                          <p:cTn id="50" fill="hold">
                            <p:stCondLst>
                              <p:cond delay="13301"/>
                            </p:stCondLst>
                            <p:childTnLst>
                              <p:par>
                                <p:cTn id="51" presetID="1" presetClass="entr" presetSubtype="0" fill="hold" nodeType="afterEffect">
                                  <p:stCondLst>
                                    <p:cond delay="250"/>
                                  </p:stCondLst>
                                  <p:iterate type="wd">
                                    <p:tmAbs val="200"/>
                                  </p:iterate>
                                  <p:childTnLst>
                                    <p:set>
                                      <p:cBhvr>
                                        <p:cTn id="52" dur="1" fill="hold">
                                          <p:stCondLst>
                                            <p:cond delay="499"/>
                                          </p:stCondLst>
                                        </p:cTn>
                                        <p:tgtEl>
                                          <p:spTgt spid="5">
                                            <p:txEl>
                                              <p:pRg st="6" end="6"/>
                                            </p:txEl>
                                          </p:spTgt>
                                        </p:tgtEl>
                                        <p:attrNameLst>
                                          <p:attrName>style.visibility</p:attrName>
                                        </p:attrNameLst>
                                      </p:cBhvr>
                                      <p:to>
                                        <p:strVal val="visible"/>
                                      </p:to>
                                    </p:set>
                                  </p:childTnLst>
                                </p:cTn>
                              </p:par>
                            </p:childTnLst>
                          </p:cTn>
                        </p:par>
                        <p:par>
                          <p:cTn id="53" fill="hold">
                            <p:stCondLst>
                              <p:cond delay="14451"/>
                            </p:stCondLst>
                            <p:childTnLst>
                              <p:par>
                                <p:cTn id="54" presetID="10" presetClass="entr" presetSubtype="0" fill="hold" nodeType="after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fade">
                                      <p:cBhvr>
                                        <p:cTn id="56" dur="500"/>
                                        <p:tgtEl>
                                          <p:spTgt spid="3"/>
                                        </p:tgtEl>
                                      </p:cBhvr>
                                    </p:animEffect>
                                  </p:childTnLst>
                                </p:cTn>
                              </p:par>
                            </p:childTnLst>
                          </p:cTn>
                        </p:par>
                        <p:par>
                          <p:cTn id="57" fill="hold">
                            <p:stCondLst>
                              <p:cond delay="14951"/>
                            </p:stCondLst>
                            <p:childTnLst>
                              <p:par>
                                <p:cTn id="58" presetID="1" presetClass="entr" presetSubtype="0" fill="hold" nodeType="afterEffect">
                                  <p:stCondLst>
                                    <p:cond delay="250"/>
                                  </p:stCondLst>
                                  <p:iterate type="wd">
                                    <p:tmAbs val="200"/>
                                  </p:iterate>
                                  <p:childTnLst>
                                    <p:set>
                                      <p:cBhvr>
                                        <p:cTn id="59" dur="1" fill="hold">
                                          <p:stCondLst>
                                            <p:cond delay="499"/>
                                          </p:stCondLst>
                                        </p:cTn>
                                        <p:tgtEl>
                                          <p:spTgt spid="5">
                                            <p:txEl>
                                              <p:pRg st="7" end="7"/>
                                            </p:txEl>
                                          </p:spTgt>
                                        </p:tgtEl>
                                        <p:attrNameLst>
                                          <p:attrName>style.visibility</p:attrName>
                                        </p:attrNameLst>
                                      </p:cBhvr>
                                      <p:to>
                                        <p:strVal val="visible"/>
                                      </p:to>
                                    </p:set>
                                  </p:childTnLst>
                                </p:cTn>
                              </p:par>
                            </p:childTnLst>
                          </p:cTn>
                        </p:par>
                        <p:par>
                          <p:cTn id="60" fill="hold">
                            <p:stCondLst>
                              <p:cond delay="17101"/>
                            </p:stCondLst>
                            <p:childTnLst>
                              <p:par>
                                <p:cTn id="61" presetID="10" presetClass="entr" presetSubtype="0" fill="hold"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childTnLst>
                          </p:cTn>
                        </p:par>
                        <p:par>
                          <p:cTn id="64" fill="hold">
                            <p:stCondLst>
                              <p:cond delay="17601"/>
                            </p:stCondLst>
                            <p:childTnLst>
                              <p:par>
                                <p:cTn id="65" presetID="1" presetClass="entr" presetSubtype="0" fill="hold" nodeType="afterEffect">
                                  <p:stCondLst>
                                    <p:cond delay="250"/>
                                  </p:stCondLst>
                                  <p:iterate type="wd">
                                    <p:tmAbs val="200"/>
                                  </p:iterate>
                                  <p:childTnLst>
                                    <p:set>
                                      <p:cBhvr>
                                        <p:cTn id="66" dur="1" fill="hold">
                                          <p:stCondLst>
                                            <p:cond delay="499"/>
                                          </p:stCondLst>
                                        </p:cTn>
                                        <p:tgtEl>
                                          <p:spTgt spid="5">
                                            <p:txEl>
                                              <p:pRg st="8" end="8"/>
                                            </p:txEl>
                                          </p:spTgt>
                                        </p:tgtEl>
                                        <p:attrNameLst>
                                          <p:attrName>style.visibility</p:attrName>
                                        </p:attrNameLst>
                                      </p:cBhvr>
                                      <p:to>
                                        <p:strVal val="visible"/>
                                      </p:to>
                                    </p:set>
                                  </p:childTnLst>
                                </p:cTn>
                              </p:par>
                            </p:childTnLst>
                          </p:cTn>
                        </p:par>
                        <p:par>
                          <p:cTn id="67" fill="hold">
                            <p:stCondLst>
                              <p:cond delay="18551"/>
                            </p:stCondLst>
                            <p:childTnLst>
                              <p:par>
                                <p:cTn id="68" presetID="10" presetClass="entr" presetSubtype="0" fill="hold" nodeType="after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500"/>
                                        <p:tgtEl>
                                          <p:spTgt spid="12"/>
                                        </p:tgtEl>
                                      </p:cBhvr>
                                    </p:animEffect>
                                  </p:childTnLst>
                                </p:cTn>
                              </p:par>
                            </p:childTnLst>
                          </p:cTn>
                        </p:par>
                        <p:par>
                          <p:cTn id="71" fill="hold">
                            <p:stCondLst>
                              <p:cond delay="19051"/>
                            </p:stCondLst>
                            <p:childTnLst>
                              <p:par>
                                <p:cTn id="72" presetID="1" presetClass="entr" presetSubtype="0" fill="hold" nodeType="afterEffect">
                                  <p:stCondLst>
                                    <p:cond delay="250"/>
                                  </p:stCondLst>
                                  <p:iterate type="wd">
                                    <p:tmAbs val="200"/>
                                  </p:iterate>
                                  <p:childTnLst>
                                    <p:set>
                                      <p:cBhvr>
                                        <p:cTn id="73" dur="1" fill="hold">
                                          <p:stCondLst>
                                            <p:cond delay="499"/>
                                          </p:stCondLst>
                                        </p:cTn>
                                        <p:tgtEl>
                                          <p:spTgt spid="5">
                                            <p:txEl>
                                              <p:pRg st="9" end="9"/>
                                            </p:txEl>
                                          </p:spTgt>
                                        </p:tgtEl>
                                        <p:attrNameLst>
                                          <p:attrName>style.visibility</p:attrName>
                                        </p:attrNameLst>
                                      </p:cBhvr>
                                      <p:to>
                                        <p:strVal val="visible"/>
                                      </p:to>
                                    </p:set>
                                  </p:childTnLst>
                                </p:cTn>
                              </p:par>
                            </p:childTnLst>
                          </p:cTn>
                        </p:par>
                        <p:par>
                          <p:cTn id="74" fill="hold">
                            <p:stCondLst>
                              <p:cond delay="20401"/>
                            </p:stCondLst>
                            <p:childTnLst>
                              <p:par>
                                <p:cTn id="75" presetID="10" presetClass="entr" presetSubtype="0" fill="hold" nodeType="after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childTnLst>
                          </p:cTn>
                        </p:par>
                        <p:par>
                          <p:cTn id="78" fill="hold">
                            <p:stCondLst>
                              <p:cond delay="20901"/>
                            </p:stCondLst>
                            <p:childTnLst>
                              <p:par>
                                <p:cTn id="79" presetID="10" presetClass="entr" presetSubtype="0" fill="hold" nodeType="after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fade">
                                      <p:cBhvr>
                                        <p:cTn id="81" dur="500"/>
                                        <p:tgtEl>
                                          <p:spTgt spid="7"/>
                                        </p:tgtEl>
                                      </p:cBhvr>
                                    </p:animEffect>
                                  </p:childTnLst>
                                </p:cTn>
                              </p:par>
                            </p:childTnLst>
                          </p:cTn>
                        </p:par>
                        <p:par>
                          <p:cTn id="82" fill="hold">
                            <p:stCondLst>
                              <p:cond delay="21401"/>
                            </p:stCondLst>
                            <p:childTnLst>
                              <p:par>
                                <p:cTn id="83" presetID="1" presetClass="entr" presetSubtype="0" fill="hold" nodeType="afterEffect">
                                  <p:stCondLst>
                                    <p:cond delay="250"/>
                                  </p:stCondLst>
                                  <p:iterate type="wd">
                                    <p:tmAbs val="200"/>
                                  </p:iterate>
                                  <p:childTnLst>
                                    <p:set>
                                      <p:cBhvr>
                                        <p:cTn id="84" dur="1" fill="hold">
                                          <p:stCondLst>
                                            <p:cond delay="499"/>
                                          </p:stCondLst>
                                        </p:cTn>
                                        <p:tgtEl>
                                          <p:spTgt spid="5">
                                            <p:txEl>
                                              <p:pRg st="10" end="10"/>
                                            </p:txEl>
                                          </p:spTgt>
                                        </p:tgtEl>
                                        <p:attrNameLst>
                                          <p:attrName>style.visibility</p:attrName>
                                        </p:attrNameLst>
                                      </p:cBhvr>
                                      <p:to>
                                        <p:strVal val="visible"/>
                                      </p:to>
                                    </p:set>
                                  </p:childTnLst>
                                </p:cTn>
                              </p:par>
                            </p:childTnLst>
                          </p:cTn>
                        </p:par>
                        <p:par>
                          <p:cTn id="85" fill="hold">
                            <p:stCondLst>
                              <p:cond delay="22751"/>
                            </p:stCondLst>
                            <p:childTnLst>
                              <p:par>
                                <p:cTn id="86" presetID="10" presetClass="entr" presetSubtype="0" fill="hold" nodeType="afterEffect">
                                  <p:stCondLst>
                                    <p:cond delay="0"/>
                                  </p:stCondLst>
                                  <p:childTnLst>
                                    <p:set>
                                      <p:cBhvr>
                                        <p:cTn id="87" dur="1" fill="hold">
                                          <p:stCondLst>
                                            <p:cond delay="0"/>
                                          </p:stCondLst>
                                        </p:cTn>
                                        <p:tgtEl>
                                          <p:spTgt spid="34"/>
                                        </p:tgtEl>
                                        <p:attrNameLst>
                                          <p:attrName>style.visibility</p:attrName>
                                        </p:attrNameLst>
                                      </p:cBhvr>
                                      <p:to>
                                        <p:strVal val="visible"/>
                                      </p:to>
                                    </p:set>
                                    <p:animEffect transition="in" filter="fade">
                                      <p:cBhvr>
                                        <p:cTn id="8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9E641C-C535-6D91-731D-39ED528EC377}"/>
              </a:ext>
            </a:extLst>
          </p:cNvPr>
          <p:cNvPicPr>
            <a:picLocks noChangeAspect="1"/>
          </p:cNvPicPr>
          <p:nvPr/>
        </p:nvPicPr>
        <p:blipFill>
          <a:blip r:embed="rId2"/>
          <a:stretch>
            <a:fillRect/>
          </a:stretch>
        </p:blipFill>
        <p:spPr>
          <a:xfrm>
            <a:off x="5893836" y="643509"/>
            <a:ext cx="3788229" cy="5774635"/>
          </a:xfrm>
          <a:prstGeom prst="rect">
            <a:avLst/>
          </a:prstGeom>
        </p:spPr>
      </p:pic>
      <p:sp>
        <p:nvSpPr>
          <p:cNvPr id="5" name="Content Placeholder 4">
            <a:extLst>
              <a:ext uri="{FF2B5EF4-FFF2-40B4-BE49-F238E27FC236}">
                <a16:creationId xmlns:a16="http://schemas.microsoft.com/office/drawing/2014/main" id="{222769A8-E932-3148-6BB1-548C03EF096D}"/>
              </a:ext>
            </a:extLst>
          </p:cNvPr>
          <p:cNvSpPr>
            <a:spLocks noGrp="1"/>
          </p:cNvSpPr>
          <p:nvPr>
            <p:ph sz="half" idx="1"/>
          </p:nvPr>
        </p:nvSpPr>
        <p:spPr>
          <a:xfrm>
            <a:off x="223935" y="614614"/>
            <a:ext cx="5858530" cy="5570375"/>
          </a:xfrm>
        </p:spPr>
        <p:txBody>
          <a:bodyPr>
            <a:normAutofit fontScale="92500" lnSpcReduction="20000"/>
          </a:bodyPr>
          <a:lstStyle/>
          <a:p>
            <a:pPr marL="0" indent="0">
              <a:buNone/>
            </a:pPr>
            <a:r>
              <a:rPr lang="en-US" dirty="0">
                <a:solidFill>
                  <a:srgbClr val="92D050"/>
                </a:solidFill>
                <a:latin typeface="Bahnschrift SemiBold Condensed" panose="020B0502040204020203" pitchFamily="34" charset="0"/>
              </a:rPr>
              <a:t>Product &amp; Services</a:t>
            </a: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SOP – Sweat On Paste </a:t>
            </a:r>
          </a:p>
          <a:p>
            <a:pPr marL="0" lvl="0" indent="0">
              <a:lnSpc>
                <a:spcPct val="110000"/>
              </a:lnSpc>
              <a:spcBef>
                <a:spcPts val="0"/>
              </a:spcBef>
              <a:buNone/>
            </a:pPr>
            <a:r>
              <a:rPr lang="en-IN" sz="2000" b="1" dirty="0">
                <a:solidFill>
                  <a:srgbClr val="FFFFFF"/>
                </a:solidFill>
                <a:latin typeface="Cascadia Code" panose="020B0609020000020004" pitchFamily="49" charset="0"/>
                <a:ea typeface="SimSun" panose="02010600030101010101" pitchFamily="2" charset="-122"/>
              </a:rPr>
              <a:t>  (Ultra High Hardness of 68-72 HRC)</a:t>
            </a: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Nickel &amp; Cobalt based Powders &amp; Services</a:t>
            </a:r>
          </a:p>
          <a:p>
            <a:pPr marL="342900" lvl="0" indent="-342900">
              <a:lnSpc>
                <a:spcPct val="150000"/>
              </a:lnSpc>
              <a:buFont typeface="Symbol" panose="05050102010706020507" pitchFamily="18" charset="2"/>
              <a:buChar char=""/>
            </a:pPr>
            <a:endParaRPr lang="en-IN" sz="9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Nickel &amp; Cobalt Surfacing Alloys &amp; Services</a:t>
            </a:r>
          </a:p>
          <a:p>
            <a:pPr marL="0" lvl="0" indent="0">
              <a:lnSpc>
                <a:spcPct val="150000"/>
              </a:lnSpc>
              <a:buNone/>
            </a:pPr>
            <a:endParaRPr lang="en-IN" sz="900" b="1" dirty="0">
              <a:solidFill>
                <a:srgbClr val="FFFFFF"/>
              </a:solidFill>
              <a:latin typeface="Cascadia Code" panose="020B0609020000020004" pitchFamily="49"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DIFFSPRAY – Aerosol Maintenance Spray (Mechanical &amp; Electrical)</a:t>
            </a:r>
          </a:p>
          <a:p>
            <a:pPr marL="342900" lvl="0" indent="-342900">
              <a:lnSpc>
                <a:spcPct val="150000"/>
              </a:lnSpc>
              <a:buFont typeface="Symbol" panose="05050102010706020507" pitchFamily="18" charset="2"/>
              <a:buChar char=""/>
            </a:pPr>
            <a:endParaRPr lang="en-IN" sz="1200" dirty="0">
              <a:latin typeface="Times New Roman" panose="02020603050405020304" pitchFamily="18" charset="0"/>
              <a:ea typeface="SimSun" panose="02010600030101010101" pitchFamily="2" charset="-122"/>
            </a:endParaRPr>
          </a:p>
          <a:p>
            <a:pPr marL="342900" lvl="0" indent="-342900">
              <a:lnSpc>
                <a:spcPct val="150000"/>
              </a:lnSpc>
              <a:buFont typeface="Symbol" panose="05050102010706020507" pitchFamily="18" charset="2"/>
              <a:buChar char=""/>
            </a:pPr>
            <a:r>
              <a:rPr lang="en-IN" sz="2000" b="1" dirty="0">
                <a:solidFill>
                  <a:srgbClr val="FFFFFF"/>
                </a:solidFill>
                <a:latin typeface="Cascadia Code" panose="020B0609020000020004" pitchFamily="49" charset="0"/>
                <a:ea typeface="SimSun" panose="02010600030101010101" pitchFamily="2" charset="-122"/>
              </a:rPr>
              <a:t>DIFFUSION – HERNON Adhesives &amp; Sealants</a:t>
            </a:r>
            <a:endParaRPr lang="en-IN" sz="1200" dirty="0">
              <a:latin typeface="Times New Roman" panose="02020603050405020304" pitchFamily="18" charset="0"/>
              <a:ea typeface="SimSun" panose="02010600030101010101" pitchFamily="2" charset="-122"/>
            </a:endParaRPr>
          </a:p>
          <a:p>
            <a:pPr marL="0" indent="0">
              <a:buNone/>
            </a:pPr>
            <a:endParaRPr lang="en-US" sz="2000" dirty="0">
              <a:solidFill>
                <a:srgbClr val="92D050"/>
              </a:solidFill>
              <a:latin typeface="Bahnschrift Condensed" panose="020B0502040204020203" pitchFamily="34" charset="0"/>
            </a:endParaRPr>
          </a:p>
        </p:txBody>
      </p:sp>
      <p:pic>
        <p:nvPicPr>
          <p:cNvPr id="7" name="Picture 6">
            <a:extLst>
              <a:ext uri="{FF2B5EF4-FFF2-40B4-BE49-F238E27FC236}">
                <a16:creationId xmlns:a16="http://schemas.microsoft.com/office/drawing/2014/main" id="{93F2389B-AE42-C85E-159C-177047F8EA9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30074" y="5552017"/>
            <a:ext cx="1255011" cy="790292"/>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9" name="Picture 8">
            <a:extLst>
              <a:ext uri="{FF2B5EF4-FFF2-40B4-BE49-F238E27FC236}">
                <a16:creationId xmlns:a16="http://schemas.microsoft.com/office/drawing/2014/main" id="{D60BDC45-FA65-3A4F-791C-1F683D5D8BA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68636" y="2971277"/>
            <a:ext cx="1277026" cy="770942"/>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12" name="Picture 11">
            <a:extLst>
              <a:ext uri="{FF2B5EF4-FFF2-40B4-BE49-F238E27FC236}">
                <a16:creationId xmlns:a16="http://schemas.microsoft.com/office/drawing/2014/main" id="{1A9B7C5E-8EE8-C844-5B53-8572CE9D5DC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20243" y="4625975"/>
            <a:ext cx="1255011" cy="839758"/>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15" name="Picture 14">
            <a:extLst>
              <a:ext uri="{FF2B5EF4-FFF2-40B4-BE49-F238E27FC236}">
                <a16:creationId xmlns:a16="http://schemas.microsoft.com/office/drawing/2014/main" id="{FEF2ED6F-277D-575A-250B-564BC2AA29C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H="1">
            <a:off x="8053508" y="3839456"/>
            <a:ext cx="1292154" cy="807185"/>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20" name="Picture 19">
            <a:extLst>
              <a:ext uri="{FF2B5EF4-FFF2-40B4-BE49-F238E27FC236}">
                <a16:creationId xmlns:a16="http://schemas.microsoft.com/office/drawing/2014/main" id="{1DA110DE-E631-2507-00BA-16F1CE3AEDE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053508" y="4739029"/>
            <a:ext cx="1292154" cy="736536"/>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24" name="Picture 23">
            <a:extLst>
              <a:ext uri="{FF2B5EF4-FFF2-40B4-BE49-F238E27FC236}">
                <a16:creationId xmlns:a16="http://schemas.microsoft.com/office/drawing/2014/main" id="{DBB41C12-7AF9-9122-4A6D-5F57727EE97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390941" y="2854799"/>
            <a:ext cx="1215306" cy="810204"/>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28" name="Picture 27">
            <a:extLst>
              <a:ext uri="{FF2B5EF4-FFF2-40B4-BE49-F238E27FC236}">
                <a16:creationId xmlns:a16="http://schemas.microsoft.com/office/drawing/2014/main" id="{D29E8C97-4D5F-3090-9984-69EE6D71B9C0}"/>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400773" y="1849567"/>
            <a:ext cx="1215305" cy="931713"/>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30" name="Picture 29">
            <a:extLst>
              <a:ext uri="{FF2B5EF4-FFF2-40B4-BE49-F238E27FC236}">
                <a16:creationId xmlns:a16="http://schemas.microsoft.com/office/drawing/2014/main" id="{76F099CF-74F5-F09B-3C6D-150FBF00FE9D}"/>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400774" y="720550"/>
            <a:ext cx="1215304" cy="1052079"/>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32" name="Picture 31">
            <a:extLst>
              <a:ext uri="{FF2B5EF4-FFF2-40B4-BE49-F238E27FC236}">
                <a16:creationId xmlns:a16="http://schemas.microsoft.com/office/drawing/2014/main" id="{359275D9-ED44-59F6-B415-1FB092A4297F}"/>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086668" y="742209"/>
            <a:ext cx="1215305" cy="1101055"/>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34" name="Picture 33">
            <a:extLst>
              <a:ext uri="{FF2B5EF4-FFF2-40B4-BE49-F238E27FC236}">
                <a16:creationId xmlns:a16="http://schemas.microsoft.com/office/drawing/2014/main" id="{B68440CB-055C-5752-ECC2-7FA8F73C9D39}"/>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8052619" y="5579145"/>
            <a:ext cx="1310318" cy="790292"/>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3" name="Picture 2">
            <a:extLst>
              <a:ext uri="{FF2B5EF4-FFF2-40B4-BE49-F238E27FC236}">
                <a16:creationId xmlns:a16="http://schemas.microsoft.com/office/drawing/2014/main" id="{C87E1361-0073-5E94-CCFF-F1EAFEEBD475}"/>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flipH="1">
            <a:off x="6400573" y="3748200"/>
            <a:ext cx="1255011" cy="770941"/>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pic>
        <p:nvPicPr>
          <p:cNvPr id="4" name="Picture 3">
            <a:extLst>
              <a:ext uri="{FF2B5EF4-FFF2-40B4-BE49-F238E27FC236}">
                <a16:creationId xmlns:a16="http://schemas.microsoft.com/office/drawing/2014/main" id="{F2A829D6-28E5-F0D2-1066-56EE5B4B746E}"/>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8091948" y="1942327"/>
            <a:ext cx="1235420" cy="931713"/>
          </a:xfrm>
          <a:prstGeom prst="rect">
            <a:avLst/>
          </a:prstGeom>
          <a:ln w="19050">
            <a:solidFill>
              <a:schemeClr val="accent1">
                <a:lumMod val="75000"/>
              </a:schemeClr>
            </a:solidFill>
          </a:ln>
          <a:effectLst>
            <a:outerShdw blurRad="50800" dist="88900" dir="2700000" algn="tl" rotWithShape="0">
              <a:prstClr val="black">
                <a:alpha val="40000"/>
              </a:prstClr>
            </a:outerShdw>
          </a:effectLst>
        </p:spPr>
      </p:pic>
    </p:spTree>
    <p:extLst>
      <p:ext uri="{BB962C8B-B14F-4D97-AF65-F5344CB8AC3E}">
        <p14:creationId xmlns:p14="http://schemas.microsoft.com/office/powerpoint/2010/main" val="1935336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50"/>
                                  </p:stCondLst>
                                  <p:iterate type="wd">
                                    <p:tmAbs val="200"/>
                                  </p:iterate>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p:stCondLst>
                              <p:cond delay="651"/>
                            </p:stCondLst>
                            <p:childTnLst>
                              <p:par>
                                <p:cTn id="8" presetID="22" presetClass="entr" presetSubtype="1"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cTn>
                              </p:par>
                            </p:childTnLst>
                          </p:cTn>
                        </p:par>
                        <p:par>
                          <p:cTn id="11" fill="hold">
                            <p:stCondLst>
                              <p:cond delay="1151"/>
                            </p:stCondLst>
                            <p:childTnLst>
                              <p:par>
                                <p:cTn id="12" presetID="1" presetClass="entr" presetSubtype="0" fill="hold" nodeType="afterEffect">
                                  <p:stCondLst>
                                    <p:cond delay="250"/>
                                  </p:stCondLst>
                                  <p:iterate type="wd">
                                    <p:tmAbs val="200"/>
                                  </p:iterate>
                                  <p:childTnLst>
                                    <p:set>
                                      <p:cBhvr>
                                        <p:cTn id="13" dur="1" fill="hold">
                                          <p:stCondLst>
                                            <p:cond delay="499"/>
                                          </p:stCondLst>
                                        </p:cTn>
                                        <p:tgtEl>
                                          <p:spTgt spid="5">
                                            <p:txEl>
                                              <p:pRg st="1" end="1"/>
                                            </p:txEl>
                                          </p:spTgt>
                                        </p:tgtEl>
                                        <p:attrNameLst>
                                          <p:attrName>style.visibility</p:attrName>
                                        </p:attrNameLst>
                                      </p:cBhvr>
                                      <p:to>
                                        <p:strVal val="visible"/>
                                      </p:to>
                                    </p:set>
                                  </p:childTnLst>
                                </p:cTn>
                              </p:par>
                            </p:childTnLst>
                          </p:cTn>
                        </p:par>
                        <p:par>
                          <p:cTn id="14" fill="hold">
                            <p:stCondLst>
                              <p:cond delay="2701"/>
                            </p:stCondLst>
                            <p:childTnLst>
                              <p:par>
                                <p:cTn id="15" presetID="1" presetClass="entr" presetSubtype="0" fill="hold" nodeType="afterEffect">
                                  <p:stCondLst>
                                    <p:cond delay="250"/>
                                  </p:stCondLst>
                                  <p:iterate type="wd">
                                    <p:tmAbs val="200"/>
                                  </p:iterate>
                                  <p:childTnLst>
                                    <p:set>
                                      <p:cBhvr>
                                        <p:cTn id="16" dur="1" fill="hold">
                                          <p:stCondLst>
                                            <p:cond delay="499"/>
                                          </p:stCondLst>
                                        </p:cTn>
                                        <p:tgtEl>
                                          <p:spTgt spid="5">
                                            <p:txEl>
                                              <p:pRg st="2" end="2"/>
                                            </p:txEl>
                                          </p:spTgt>
                                        </p:tgtEl>
                                        <p:attrNameLst>
                                          <p:attrName>style.visibility</p:attrName>
                                        </p:attrNameLst>
                                      </p:cBhvr>
                                      <p:to>
                                        <p:strVal val="visible"/>
                                      </p:to>
                                    </p:set>
                                  </p:childTnLst>
                                </p:cTn>
                              </p:par>
                            </p:childTnLst>
                          </p:cTn>
                        </p:par>
                        <p:par>
                          <p:cTn id="17" fill="hold">
                            <p:stCondLst>
                              <p:cond delay="5051"/>
                            </p:stCondLst>
                            <p:childTnLst>
                              <p:par>
                                <p:cTn id="18" presetID="10" presetClass="entr" presetSubtype="0" fill="hold"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childTnLst>
                          </p:cTn>
                        </p:par>
                        <p:par>
                          <p:cTn id="21" fill="hold">
                            <p:stCondLst>
                              <p:cond delay="5551"/>
                            </p:stCondLst>
                            <p:childTnLst>
                              <p:par>
                                <p:cTn id="22" presetID="10" presetClass="entr" presetSubtype="0" fill="hold" nodeType="after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par>
                          <p:cTn id="25" fill="hold">
                            <p:stCondLst>
                              <p:cond delay="6051"/>
                            </p:stCondLst>
                            <p:childTnLst>
                              <p:par>
                                <p:cTn id="26" presetID="1" presetClass="entr" presetSubtype="0" fill="hold" nodeType="afterEffect">
                                  <p:stCondLst>
                                    <p:cond delay="250"/>
                                  </p:stCondLst>
                                  <p:iterate type="wd">
                                    <p:tmAbs val="200"/>
                                  </p:iterate>
                                  <p:childTnLst>
                                    <p:set>
                                      <p:cBhvr>
                                        <p:cTn id="27" dur="1" fill="hold">
                                          <p:stCondLst>
                                            <p:cond delay="499"/>
                                          </p:stCondLst>
                                        </p:cTn>
                                        <p:tgtEl>
                                          <p:spTgt spid="5">
                                            <p:txEl>
                                              <p:pRg st="3" end="3"/>
                                            </p:txEl>
                                          </p:spTgt>
                                        </p:tgtEl>
                                        <p:attrNameLst>
                                          <p:attrName>style.visibility</p:attrName>
                                        </p:attrNameLst>
                                      </p:cBhvr>
                                      <p:to>
                                        <p:strVal val="visible"/>
                                      </p:to>
                                    </p:set>
                                  </p:childTnLst>
                                </p:cTn>
                              </p:par>
                            </p:childTnLst>
                          </p:cTn>
                        </p:par>
                        <p:par>
                          <p:cTn id="28" fill="hold">
                            <p:stCondLst>
                              <p:cond delay="8001"/>
                            </p:stCondLst>
                            <p:childTnLst>
                              <p:par>
                                <p:cTn id="29" presetID="10" presetClass="entr" presetSubtype="0"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par>
                          <p:cTn id="32" fill="hold">
                            <p:stCondLst>
                              <p:cond delay="8501"/>
                            </p:stCondLst>
                            <p:childTnLst>
                              <p:par>
                                <p:cTn id="33" presetID="10"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par>
                          <p:cTn id="36" fill="hold">
                            <p:stCondLst>
                              <p:cond delay="9001"/>
                            </p:stCondLst>
                            <p:childTnLst>
                              <p:par>
                                <p:cTn id="37" presetID="1" presetClass="entr" presetSubtype="0" fill="hold" nodeType="afterEffect">
                                  <p:stCondLst>
                                    <p:cond delay="250"/>
                                  </p:stCondLst>
                                  <p:iterate type="wd">
                                    <p:tmAbs val="200"/>
                                  </p:iterate>
                                  <p:childTnLst>
                                    <p:set>
                                      <p:cBhvr>
                                        <p:cTn id="38" dur="1" fill="hold">
                                          <p:stCondLst>
                                            <p:cond delay="499"/>
                                          </p:stCondLst>
                                        </p:cTn>
                                        <p:tgtEl>
                                          <p:spTgt spid="5">
                                            <p:txEl>
                                              <p:pRg st="5" end="5"/>
                                            </p:txEl>
                                          </p:spTgt>
                                        </p:tgtEl>
                                        <p:attrNameLst>
                                          <p:attrName>style.visibility</p:attrName>
                                        </p:attrNameLst>
                                      </p:cBhvr>
                                      <p:to>
                                        <p:strVal val="visible"/>
                                      </p:to>
                                    </p:set>
                                  </p:childTnLst>
                                </p:cTn>
                              </p:par>
                            </p:childTnLst>
                          </p:cTn>
                        </p:par>
                        <p:par>
                          <p:cTn id="39" fill="hold">
                            <p:stCondLst>
                              <p:cond delay="10951"/>
                            </p:stCondLst>
                            <p:childTnLst>
                              <p:par>
                                <p:cTn id="40" presetID="10" presetClass="entr" presetSubtype="0"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par>
                          <p:cTn id="43" fill="hold">
                            <p:stCondLst>
                              <p:cond delay="11451"/>
                            </p:stCondLst>
                            <p:childTnLst>
                              <p:par>
                                <p:cTn id="44" presetID="10" presetClass="entr" presetSubtype="0" fill="hold" nodeType="after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par>
                          <p:cTn id="47" fill="hold">
                            <p:stCondLst>
                              <p:cond delay="11951"/>
                            </p:stCondLst>
                            <p:childTnLst>
                              <p:par>
                                <p:cTn id="48" presetID="1" presetClass="entr" presetSubtype="0" fill="hold" nodeType="afterEffect">
                                  <p:stCondLst>
                                    <p:cond delay="250"/>
                                  </p:stCondLst>
                                  <p:iterate type="wd">
                                    <p:tmAbs val="200"/>
                                  </p:iterate>
                                  <p:childTnLst>
                                    <p:set>
                                      <p:cBhvr>
                                        <p:cTn id="49" dur="1" fill="hold">
                                          <p:stCondLst>
                                            <p:cond delay="499"/>
                                          </p:stCondLst>
                                        </p:cTn>
                                        <p:tgtEl>
                                          <p:spTgt spid="5">
                                            <p:txEl>
                                              <p:pRg st="7" end="7"/>
                                            </p:txEl>
                                          </p:spTgt>
                                        </p:tgtEl>
                                        <p:attrNameLst>
                                          <p:attrName>style.visibility</p:attrName>
                                        </p:attrNameLst>
                                      </p:cBhvr>
                                      <p:to>
                                        <p:strVal val="visible"/>
                                      </p:to>
                                    </p:set>
                                  </p:childTnLst>
                                </p:cTn>
                              </p:par>
                            </p:childTnLst>
                          </p:cTn>
                        </p:par>
                        <p:par>
                          <p:cTn id="50" fill="hold">
                            <p:stCondLst>
                              <p:cond delay="14501"/>
                            </p:stCondLst>
                            <p:childTnLst>
                              <p:par>
                                <p:cTn id="51" presetID="10" presetClass="entr" presetSubtype="0" fill="hold"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500"/>
                                        <p:tgtEl>
                                          <p:spTgt spid="3"/>
                                        </p:tgtEl>
                                      </p:cBhvr>
                                    </p:animEffect>
                                  </p:childTnLst>
                                </p:cTn>
                              </p:par>
                            </p:childTnLst>
                          </p:cTn>
                        </p:par>
                        <p:par>
                          <p:cTn id="54" fill="hold">
                            <p:stCondLst>
                              <p:cond delay="15001"/>
                            </p:stCondLst>
                            <p:childTnLst>
                              <p:par>
                                <p:cTn id="55" presetID="10" presetClass="entr" presetSubtype="0" fill="hold"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par>
                          <p:cTn id="58" fill="hold">
                            <p:stCondLst>
                              <p:cond delay="15501"/>
                            </p:stCondLst>
                            <p:childTnLst>
                              <p:par>
                                <p:cTn id="59" presetID="10" presetClass="entr" presetSubtype="0" fill="hold"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par>
                          <p:cTn id="62" fill="hold">
                            <p:stCondLst>
                              <p:cond delay="16001"/>
                            </p:stCondLst>
                            <p:childTnLst>
                              <p:par>
                                <p:cTn id="63" presetID="1" presetClass="entr" presetSubtype="0" fill="hold" nodeType="afterEffect">
                                  <p:stCondLst>
                                    <p:cond delay="250"/>
                                  </p:stCondLst>
                                  <p:iterate type="wd">
                                    <p:tmAbs val="200"/>
                                  </p:iterate>
                                  <p:childTnLst>
                                    <p:set>
                                      <p:cBhvr>
                                        <p:cTn id="64" dur="1" fill="hold">
                                          <p:stCondLst>
                                            <p:cond delay="499"/>
                                          </p:stCondLst>
                                        </p:cTn>
                                        <p:tgtEl>
                                          <p:spTgt spid="5">
                                            <p:txEl>
                                              <p:pRg st="9" end="9"/>
                                            </p:txEl>
                                          </p:spTgt>
                                        </p:tgtEl>
                                        <p:attrNameLst>
                                          <p:attrName>style.visibility</p:attrName>
                                        </p:attrNameLst>
                                      </p:cBhvr>
                                      <p:to>
                                        <p:strVal val="visible"/>
                                      </p:to>
                                    </p:set>
                                  </p:childTnLst>
                                </p:cTn>
                              </p:par>
                            </p:childTnLst>
                          </p:cTn>
                        </p:par>
                        <p:par>
                          <p:cTn id="65" fill="hold">
                            <p:stCondLst>
                              <p:cond delay="17751"/>
                            </p:stCondLst>
                            <p:childTnLst>
                              <p:par>
                                <p:cTn id="66" presetID="10" presetClass="entr" presetSubtype="0" fill="hold" nodeType="after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500"/>
                                        <p:tgtEl>
                                          <p:spTgt spid="20"/>
                                        </p:tgtEl>
                                      </p:cBhvr>
                                    </p:animEffect>
                                  </p:childTnLst>
                                </p:cTn>
                              </p:par>
                            </p:childTnLst>
                          </p:cTn>
                        </p:par>
                        <p:par>
                          <p:cTn id="69" fill="hold">
                            <p:stCondLst>
                              <p:cond delay="18251"/>
                            </p:stCondLst>
                            <p:childTnLst>
                              <p:par>
                                <p:cTn id="70" presetID="10" presetClass="entr" presetSubtype="0" fill="hold"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fade">
                                      <p:cBhvr>
                                        <p:cTn id="72" dur="500"/>
                                        <p:tgtEl>
                                          <p:spTgt spid="7"/>
                                        </p:tgtEl>
                                      </p:cBhvr>
                                    </p:animEffect>
                                  </p:childTnLst>
                                </p:cTn>
                              </p:par>
                            </p:childTnLst>
                          </p:cTn>
                        </p:par>
                        <p:par>
                          <p:cTn id="73" fill="hold">
                            <p:stCondLst>
                              <p:cond delay="18751"/>
                            </p:stCondLst>
                            <p:childTnLst>
                              <p:par>
                                <p:cTn id="74" presetID="10" presetClass="entr" presetSubtype="0" fill="hold" nodeType="after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fade">
                                      <p:cBhvr>
                                        <p:cTn id="7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8" y="978882"/>
            <a:ext cx="9370951" cy="260824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CA511921-4775-4E81-EE8C-F38EEA05522C}"/>
              </a:ext>
            </a:extLst>
          </p:cNvPr>
          <p:cNvSpPr/>
          <p:nvPr/>
        </p:nvSpPr>
        <p:spPr>
          <a:xfrm>
            <a:off x="220521" y="3677266"/>
            <a:ext cx="9370951" cy="266161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0" y="559473"/>
            <a:ext cx="5101238" cy="423053"/>
          </a:xfrm>
        </p:spPr>
        <p:txBody>
          <a:bodyPr>
            <a:noAutofit/>
          </a:bodyPr>
          <a:lstStyle/>
          <a:p>
            <a:pPr marL="0" indent="0">
              <a:buNone/>
            </a:pPr>
            <a:r>
              <a:rPr lang="en-US" sz="2400" dirty="0">
                <a:solidFill>
                  <a:srgbClr val="92D050"/>
                </a:solidFill>
                <a:latin typeface="Bahnschrift SemiBold Condensed" panose="020B0502040204020203" pitchFamily="34" charset="0"/>
              </a:rPr>
              <a:t>Our Works/ Facilities &amp; Services</a:t>
            </a:r>
            <a:endParaRPr lang="en-IN" sz="2400" dirty="0">
              <a:solidFill>
                <a:srgbClr val="92D050"/>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9967FB89-2EFF-6A6D-6B7B-DD98AD75DD12}"/>
              </a:ext>
            </a:extLst>
          </p:cNvPr>
          <p:cNvSpPr txBox="1"/>
          <p:nvPr/>
        </p:nvSpPr>
        <p:spPr>
          <a:xfrm>
            <a:off x="250016" y="963560"/>
            <a:ext cx="4292486" cy="923330"/>
          </a:xfrm>
          <a:prstGeom prst="rect">
            <a:avLst/>
          </a:prstGeom>
          <a:noFill/>
        </p:spPr>
        <p:txBody>
          <a:bodyPr wrap="square" rtlCol="0">
            <a:spAutoFit/>
          </a:bodyPr>
          <a:lstStyle/>
          <a:p>
            <a:r>
              <a:rPr lang="en-IN" b="1" dirty="0"/>
              <a:t>UNIT I : </a:t>
            </a:r>
          </a:p>
          <a:p>
            <a:r>
              <a:rPr lang="en-IN" dirty="0">
                <a:solidFill>
                  <a:schemeClr val="bg1"/>
                </a:solidFill>
              </a:rPr>
              <a:t>T 5&amp;6, </a:t>
            </a:r>
            <a:r>
              <a:rPr lang="en-IN" dirty="0" err="1">
                <a:solidFill>
                  <a:schemeClr val="bg1"/>
                </a:solidFill>
              </a:rPr>
              <a:t>Hingna</a:t>
            </a:r>
            <a:r>
              <a:rPr lang="en-IN" dirty="0">
                <a:solidFill>
                  <a:schemeClr val="bg1"/>
                </a:solidFill>
              </a:rPr>
              <a:t> Industrial Area, </a:t>
            </a:r>
          </a:p>
          <a:p>
            <a:r>
              <a:rPr lang="en-IN" dirty="0" err="1">
                <a:solidFill>
                  <a:schemeClr val="bg1"/>
                </a:solidFill>
              </a:rPr>
              <a:t>Hingna</a:t>
            </a:r>
            <a:r>
              <a:rPr lang="en-IN" dirty="0">
                <a:solidFill>
                  <a:schemeClr val="bg1"/>
                </a:solidFill>
              </a:rPr>
              <a:t>, Nagpur-440016</a:t>
            </a:r>
          </a:p>
        </p:txBody>
      </p:sp>
      <p:sp>
        <p:nvSpPr>
          <p:cNvPr id="11" name="TextBox 10">
            <a:extLst>
              <a:ext uri="{FF2B5EF4-FFF2-40B4-BE49-F238E27FC236}">
                <a16:creationId xmlns:a16="http://schemas.microsoft.com/office/drawing/2014/main" id="{E11FD045-EEFE-D208-2AC6-E456A5F02783}"/>
              </a:ext>
            </a:extLst>
          </p:cNvPr>
          <p:cNvSpPr txBox="1"/>
          <p:nvPr/>
        </p:nvSpPr>
        <p:spPr>
          <a:xfrm>
            <a:off x="267873" y="3723500"/>
            <a:ext cx="4955458" cy="923330"/>
          </a:xfrm>
          <a:prstGeom prst="rect">
            <a:avLst/>
          </a:prstGeom>
          <a:noFill/>
        </p:spPr>
        <p:txBody>
          <a:bodyPr wrap="square">
            <a:spAutoFit/>
          </a:bodyPr>
          <a:lstStyle/>
          <a:p>
            <a:r>
              <a:rPr lang="en-IN" b="1" dirty="0"/>
              <a:t>UNIT II: </a:t>
            </a:r>
          </a:p>
          <a:p>
            <a:r>
              <a:rPr lang="en-IN" dirty="0">
                <a:solidFill>
                  <a:schemeClr val="bg1"/>
                </a:solidFill>
              </a:rPr>
              <a:t>N 78 &amp; 79, </a:t>
            </a:r>
            <a:r>
              <a:rPr lang="en-IN" dirty="0" err="1">
                <a:solidFill>
                  <a:schemeClr val="bg1"/>
                </a:solidFill>
              </a:rPr>
              <a:t>Hingna</a:t>
            </a:r>
            <a:r>
              <a:rPr lang="en-IN" dirty="0">
                <a:solidFill>
                  <a:schemeClr val="bg1"/>
                </a:solidFill>
              </a:rPr>
              <a:t> Industrial Area, </a:t>
            </a:r>
          </a:p>
          <a:p>
            <a:r>
              <a:rPr lang="en-IN" dirty="0" err="1">
                <a:solidFill>
                  <a:schemeClr val="bg1"/>
                </a:solidFill>
              </a:rPr>
              <a:t>Hingna</a:t>
            </a:r>
            <a:r>
              <a:rPr lang="en-IN" dirty="0">
                <a:solidFill>
                  <a:schemeClr val="bg1"/>
                </a:solidFill>
              </a:rPr>
              <a:t>, Nagpur-440016</a:t>
            </a:r>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22937" y="1133749"/>
            <a:ext cx="3653194" cy="2233014"/>
          </a:xfrm>
          <a:prstGeom prst="rect">
            <a:avLst/>
          </a:prstGeom>
          <a:ln>
            <a:noFill/>
          </a:ln>
          <a:effectLst>
            <a:softEdge rad="112500"/>
          </a:effectLst>
        </p:spPr>
      </p:pic>
      <p:pic>
        <p:nvPicPr>
          <p:cNvPr id="10" name="Picture 9">
            <a:extLst>
              <a:ext uri="{FF2B5EF4-FFF2-40B4-BE49-F238E27FC236}">
                <a16:creationId xmlns:a16="http://schemas.microsoft.com/office/drawing/2014/main" id="{5ABDFF1D-3DCC-DA9E-D900-7C0E89E632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8971" y="3836503"/>
            <a:ext cx="3841126" cy="2343139"/>
          </a:xfrm>
          <a:prstGeom prst="rect">
            <a:avLst/>
          </a:prstGeom>
          <a:ln>
            <a:noFill/>
          </a:ln>
          <a:effectLst>
            <a:softEdge rad="112500"/>
          </a:effectLst>
        </p:spPr>
      </p:pic>
      <p:sp>
        <p:nvSpPr>
          <p:cNvPr id="3" name="TextBox 2">
            <a:extLst>
              <a:ext uri="{FF2B5EF4-FFF2-40B4-BE49-F238E27FC236}">
                <a16:creationId xmlns:a16="http://schemas.microsoft.com/office/drawing/2014/main" id="{0252D8E9-DB3F-C10E-972F-D643DE13D1DF}"/>
              </a:ext>
            </a:extLst>
          </p:cNvPr>
          <p:cNvSpPr txBox="1"/>
          <p:nvPr/>
        </p:nvSpPr>
        <p:spPr>
          <a:xfrm>
            <a:off x="249211" y="2151196"/>
            <a:ext cx="3883023" cy="1200329"/>
          </a:xfrm>
          <a:prstGeom prst="rect">
            <a:avLst/>
          </a:prstGeom>
          <a:noFill/>
        </p:spPr>
        <p:txBody>
          <a:bodyPr wrap="square" rtlCol="0">
            <a:spAutoFit/>
          </a:bodyPr>
          <a:lstStyle/>
          <a:p>
            <a:r>
              <a:rPr lang="en-IN" b="1" dirty="0"/>
              <a:t>ANTIWEAR DIVISION</a:t>
            </a:r>
          </a:p>
          <a:p>
            <a:pPr marL="285750" indent="-285750">
              <a:buFont typeface="Arial" panose="020B0604020202020204" pitchFamily="34" charset="0"/>
              <a:buChar char="•"/>
            </a:pPr>
            <a:r>
              <a:rPr lang="en-IN" dirty="0">
                <a:solidFill>
                  <a:schemeClr val="bg1"/>
                </a:solidFill>
              </a:rPr>
              <a:t>Welding Alloys Manufacturing</a:t>
            </a:r>
          </a:p>
          <a:p>
            <a:pPr marL="285750" indent="-285750">
              <a:buFont typeface="Arial" panose="020B0604020202020204" pitchFamily="34" charset="0"/>
              <a:buChar char="•"/>
            </a:pPr>
            <a:r>
              <a:rPr lang="en-IN" dirty="0">
                <a:solidFill>
                  <a:schemeClr val="bg1"/>
                </a:solidFill>
              </a:rPr>
              <a:t>Quality and R&amp;D</a:t>
            </a:r>
          </a:p>
          <a:p>
            <a:pPr marL="285750" indent="-285750">
              <a:buFont typeface="Arial" panose="020B0604020202020204" pitchFamily="34" charset="0"/>
              <a:buChar char="•"/>
            </a:pPr>
            <a:r>
              <a:rPr lang="en-IN" dirty="0">
                <a:solidFill>
                  <a:schemeClr val="bg1"/>
                </a:solidFill>
              </a:rPr>
              <a:t>Admin, HR &amp; Finance</a:t>
            </a:r>
          </a:p>
        </p:txBody>
      </p:sp>
      <p:sp>
        <p:nvSpPr>
          <p:cNvPr id="5" name="TextBox 4">
            <a:extLst>
              <a:ext uri="{FF2B5EF4-FFF2-40B4-BE49-F238E27FC236}">
                <a16:creationId xmlns:a16="http://schemas.microsoft.com/office/drawing/2014/main" id="{B9AE543F-E69D-DC80-DE44-E8EB0276B2EC}"/>
              </a:ext>
            </a:extLst>
          </p:cNvPr>
          <p:cNvSpPr txBox="1"/>
          <p:nvPr/>
        </p:nvSpPr>
        <p:spPr>
          <a:xfrm>
            <a:off x="267873" y="4615692"/>
            <a:ext cx="5053885" cy="1754326"/>
          </a:xfrm>
          <a:prstGeom prst="rect">
            <a:avLst/>
          </a:prstGeom>
          <a:noFill/>
        </p:spPr>
        <p:txBody>
          <a:bodyPr wrap="square" rtlCol="0">
            <a:spAutoFit/>
          </a:bodyPr>
          <a:lstStyle/>
          <a:p>
            <a:r>
              <a:rPr lang="en-IN" b="1" dirty="0"/>
              <a:t>SUPERCONDITIONING DIVISION</a:t>
            </a:r>
          </a:p>
          <a:p>
            <a:pPr marL="285750" indent="-285750">
              <a:buFont typeface="Arial" panose="020B0604020202020204" pitchFamily="34" charset="0"/>
              <a:buChar char="•"/>
            </a:pPr>
            <a:r>
              <a:rPr lang="en-IN" dirty="0">
                <a:solidFill>
                  <a:schemeClr val="bg1"/>
                </a:solidFill>
              </a:rPr>
              <a:t>Wear Plate Manufacturing</a:t>
            </a:r>
          </a:p>
          <a:p>
            <a:pPr marL="285750" indent="-285750">
              <a:buFont typeface="Arial" panose="020B0604020202020204" pitchFamily="34" charset="0"/>
              <a:buChar char="•"/>
            </a:pPr>
            <a:r>
              <a:rPr lang="en-IN" dirty="0">
                <a:solidFill>
                  <a:schemeClr val="bg1"/>
                </a:solidFill>
              </a:rPr>
              <a:t>Flux Cored Wires</a:t>
            </a:r>
          </a:p>
          <a:p>
            <a:pPr marL="285750" indent="-285750">
              <a:buFont typeface="Arial" panose="020B0604020202020204" pitchFamily="34" charset="0"/>
              <a:buChar char="•"/>
            </a:pPr>
            <a:r>
              <a:rPr lang="en-IN" dirty="0">
                <a:solidFill>
                  <a:schemeClr val="bg1"/>
                </a:solidFill>
              </a:rPr>
              <a:t>Reconditioning &amp; Superconditioning Jobs</a:t>
            </a:r>
          </a:p>
          <a:p>
            <a:pPr marL="285750" indent="-285750">
              <a:buFont typeface="Arial" panose="020B0604020202020204" pitchFamily="34" charset="0"/>
              <a:buChar char="•"/>
            </a:pPr>
            <a:r>
              <a:rPr lang="en-IN" dirty="0">
                <a:solidFill>
                  <a:schemeClr val="bg1"/>
                </a:solidFill>
              </a:rPr>
              <a:t>Pre-</a:t>
            </a:r>
            <a:r>
              <a:rPr lang="en-IN" dirty="0" err="1">
                <a:solidFill>
                  <a:schemeClr val="bg1"/>
                </a:solidFill>
              </a:rPr>
              <a:t>Hardfaced</a:t>
            </a:r>
            <a:r>
              <a:rPr lang="en-IN" dirty="0">
                <a:solidFill>
                  <a:schemeClr val="bg1"/>
                </a:solidFill>
              </a:rPr>
              <a:t> Fabricated Components</a:t>
            </a:r>
          </a:p>
          <a:p>
            <a:pPr marL="285750" indent="-285750">
              <a:buFont typeface="Arial" panose="020B0604020202020204" pitchFamily="34" charset="0"/>
              <a:buChar char="•"/>
            </a:pPr>
            <a:r>
              <a:rPr lang="en-IN" dirty="0">
                <a:solidFill>
                  <a:schemeClr val="bg1"/>
                </a:solidFill>
              </a:rPr>
              <a:t>Diffusion Knowledge Centre</a:t>
            </a:r>
          </a:p>
        </p:txBody>
      </p:sp>
    </p:spTree>
    <p:extLst>
      <p:ext uri="{BB962C8B-B14F-4D97-AF65-F5344CB8AC3E}">
        <p14:creationId xmlns:p14="http://schemas.microsoft.com/office/powerpoint/2010/main" val="226199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27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3451"/>
                            </p:stCondLst>
                            <p:childTnLst>
                              <p:par>
                                <p:cTn id="14" presetID="53" presetClass="entr" presetSubtype="16" fill="hold" grpId="0" nodeType="afterEffect">
                                  <p:stCondLst>
                                    <p:cond delay="25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nodeType="withEffect">
                                  <p:stCondLst>
                                    <p:cond delay="25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par>
                          <p:cTn id="24" fill="hold">
                            <p:stCondLst>
                              <p:cond delay="4201"/>
                            </p:stCondLst>
                            <p:childTnLst>
                              <p:par>
                                <p:cTn id="25" presetID="1" presetClass="entr" presetSubtype="0" fill="hold" grpId="0" nodeType="afterEffect">
                                  <p:stCondLst>
                                    <p:cond delay="0"/>
                                  </p:stCondLst>
                                  <p:iterate type="lt">
                                    <p:tmAbs val="100"/>
                                  </p:iterate>
                                  <p:childTnLst>
                                    <p:set>
                                      <p:cBhvr>
                                        <p:cTn id="26" dur="1" fill="hold">
                                          <p:stCondLst>
                                            <p:cond delay="0"/>
                                          </p:stCondLst>
                                        </p:cTn>
                                        <p:tgtEl>
                                          <p:spTgt spid="3"/>
                                        </p:tgtEl>
                                        <p:attrNameLst>
                                          <p:attrName>style.visibility</p:attrName>
                                        </p:attrNameLst>
                                      </p:cBhvr>
                                      <p:to>
                                        <p:strVal val="visible"/>
                                      </p:to>
                                    </p:set>
                                  </p:childTnLst>
                                </p:cTn>
                              </p:par>
                            </p:childTnLst>
                          </p:cTn>
                        </p:par>
                        <p:par>
                          <p:cTn id="27" fill="hold">
                            <p:stCondLst>
                              <p:cond delay="11202"/>
                            </p:stCondLst>
                            <p:childTnLst>
                              <p:par>
                                <p:cTn id="28" presetID="53" presetClass="entr" presetSubtype="16" fill="hold" grpId="0" nodeType="afterEffect">
                                  <p:stCondLst>
                                    <p:cond delay="25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childTnLst>
                          </p:cTn>
                        </p:par>
                        <p:par>
                          <p:cTn id="33" fill="hold">
                            <p:stCondLst>
                              <p:cond delay="11952"/>
                            </p:stCondLst>
                            <p:childTnLst>
                              <p:par>
                                <p:cTn id="34" presetID="53" presetClass="entr" presetSubtype="16"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par>
                                <p:cTn id="39" presetID="53" presetClass="entr" presetSubtype="16" fill="hold" nodeType="withEffect">
                                  <p:stCondLst>
                                    <p:cond delay="25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ppt_w</p:attrName>
                                        </p:attrNameLst>
                                      </p:cBhvr>
                                      <p:tavLst>
                                        <p:tav tm="0">
                                          <p:val>
                                            <p:fltVal val="0"/>
                                          </p:val>
                                        </p:tav>
                                        <p:tav tm="100000">
                                          <p:val>
                                            <p:strVal val="#ppt_w"/>
                                          </p:val>
                                        </p:tav>
                                      </p:tavLst>
                                    </p:anim>
                                    <p:anim calcmode="lin" valueType="num">
                                      <p:cBhvr>
                                        <p:cTn id="42" dur="500" fill="hold"/>
                                        <p:tgtEl>
                                          <p:spTgt spid="10"/>
                                        </p:tgtEl>
                                        <p:attrNameLst>
                                          <p:attrName>ppt_h</p:attrName>
                                        </p:attrNameLst>
                                      </p:cBhvr>
                                      <p:tavLst>
                                        <p:tav tm="0">
                                          <p:val>
                                            <p:fltVal val="0"/>
                                          </p:val>
                                        </p:tav>
                                        <p:tav tm="100000">
                                          <p:val>
                                            <p:strVal val="#ppt_h"/>
                                          </p:val>
                                        </p:tav>
                                      </p:tavLst>
                                    </p:anim>
                                    <p:animEffect transition="in" filter="fade">
                                      <p:cBhvr>
                                        <p:cTn id="43" dur="500"/>
                                        <p:tgtEl>
                                          <p:spTgt spid="10"/>
                                        </p:tgtEl>
                                      </p:cBhvr>
                                    </p:animEffect>
                                  </p:childTnLst>
                                </p:cTn>
                              </p:par>
                            </p:childTnLst>
                          </p:cTn>
                        </p:par>
                        <p:par>
                          <p:cTn id="44" fill="hold">
                            <p:stCondLst>
                              <p:cond delay="12702"/>
                            </p:stCondLst>
                            <p:childTnLst>
                              <p:par>
                                <p:cTn id="45" presetID="1" presetClass="entr" presetSubtype="0" fill="hold" grpId="0" nodeType="afterEffect">
                                  <p:stCondLst>
                                    <p:cond delay="0"/>
                                  </p:stCondLst>
                                  <p:iterate type="lt">
                                    <p:tmAbs val="100"/>
                                  </p:iterate>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4" grpId="0" build="p"/>
      <p:bldP spid="2" grpId="0"/>
      <p:bldP spid="11" grpId="0"/>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8" y="956022"/>
            <a:ext cx="9370951" cy="266161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CA511921-4775-4E81-EE8C-F38EEA05522C}"/>
              </a:ext>
            </a:extLst>
          </p:cNvPr>
          <p:cNvSpPr/>
          <p:nvPr/>
        </p:nvSpPr>
        <p:spPr>
          <a:xfrm>
            <a:off x="220521" y="3677266"/>
            <a:ext cx="9370951" cy="266161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0" y="559473"/>
            <a:ext cx="4408629" cy="423053"/>
          </a:xfrm>
        </p:spPr>
        <p:txBody>
          <a:bodyPr>
            <a:noAutofit/>
          </a:bodyPr>
          <a:lstStyle/>
          <a:p>
            <a:pPr marL="0" indent="0">
              <a:buNone/>
            </a:pPr>
            <a:r>
              <a:rPr lang="en-US" sz="2400" dirty="0">
                <a:solidFill>
                  <a:srgbClr val="92D050"/>
                </a:solidFill>
                <a:latin typeface="Bahnschrift SemiBold Condensed" panose="020B0502040204020203" pitchFamily="34" charset="0"/>
              </a:rPr>
              <a:t>Our Works/ Facilities &amp; Services</a:t>
            </a:r>
            <a:endParaRPr lang="en-IN" sz="2400" dirty="0">
              <a:solidFill>
                <a:srgbClr val="92D050"/>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9967FB89-2EFF-6A6D-6B7B-DD98AD75DD12}"/>
              </a:ext>
            </a:extLst>
          </p:cNvPr>
          <p:cNvSpPr txBox="1"/>
          <p:nvPr/>
        </p:nvSpPr>
        <p:spPr>
          <a:xfrm>
            <a:off x="250016" y="963560"/>
            <a:ext cx="4292486" cy="923330"/>
          </a:xfrm>
          <a:prstGeom prst="rect">
            <a:avLst/>
          </a:prstGeom>
          <a:noFill/>
        </p:spPr>
        <p:txBody>
          <a:bodyPr wrap="square" rtlCol="0">
            <a:spAutoFit/>
          </a:bodyPr>
          <a:lstStyle/>
          <a:p>
            <a:r>
              <a:rPr lang="en-IN" b="1" dirty="0"/>
              <a:t>UNIT III: </a:t>
            </a:r>
          </a:p>
          <a:p>
            <a:r>
              <a:rPr lang="en-IN" dirty="0">
                <a:solidFill>
                  <a:schemeClr val="bg1"/>
                </a:solidFill>
              </a:rPr>
              <a:t>T 12, </a:t>
            </a:r>
            <a:r>
              <a:rPr lang="en-IN" dirty="0" err="1">
                <a:solidFill>
                  <a:schemeClr val="bg1"/>
                </a:solidFill>
              </a:rPr>
              <a:t>Hingna</a:t>
            </a:r>
            <a:r>
              <a:rPr lang="en-IN" dirty="0">
                <a:solidFill>
                  <a:schemeClr val="bg1"/>
                </a:solidFill>
              </a:rPr>
              <a:t> Industrial Area, </a:t>
            </a:r>
          </a:p>
          <a:p>
            <a:r>
              <a:rPr lang="en-IN" dirty="0" err="1">
                <a:solidFill>
                  <a:schemeClr val="bg1"/>
                </a:solidFill>
              </a:rPr>
              <a:t>Hingna</a:t>
            </a:r>
            <a:r>
              <a:rPr lang="en-IN" dirty="0">
                <a:solidFill>
                  <a:schemeClr val="bg1"/>
                </a:solidFill>
              </a:rPr>
              <a:t>, Nagpur-440016</a:t>
            </a:r>
          </a:p>
        </p:txBody>
      </p:sp>
      <p:sp>
        <p:nvSpPr>
          <p:cNvPr id="11" name="TextBox 10">
            <a:extLst>
              <a:ext uri="{FF2B5EF4-FFF2-40B4-BE49-F238E27FC236}">
                <a16:creationId xmlns:a16="http://schemas.microsoft.com/office/drawing/2014/main" id="{E11FD045-EEFE-D208-2AC6-E456A5F02783}"/>
              </a:ext>
            </a:extLst>
          </p:cNvPr>
          <p:cNvSpPr txBox="1"/>
          <p:nvPr/>
        </p:nvSpPr>
        <p:spPr>
          <a:xfrm>
            <a:off x="277204" y="3723500"/>
            <a:ext cx="4955458" cy="923330"/>
          </a:xfrm>
          <a:prstGeom prst="rect">
            <a:avLst/>
          </a:prstGeom>
          <a:noFill/>
        </p:spPr>
        <p:txBody>
          <a:bodyPr wrap="square">
            <a:spAutoFit/>
          </a:bodyPr>
          <a:lstStyle/>
          <a:p>
            <a:r>
              <a:rPr lang="en-IN" b="1" dirty="0"/>
              <a:t>UNIT IV: </a:t>
            </a:r>
          </a:p>
          <a:p>
            <a:r>
              <a:rPr lang="en-IN" dirty="0" err="1">
                <a:solidFill>
                  <a:schemeClr val="bg1"/>
                </a:solidFill>
              </a:rPr>
              <a:t>Khasra</a:t>
            </a:r>
            <a:r>
              <a:rPr lang="en-IN" dirty="0">
                <a:solidFill>
                  <a:schemeClr val="bg1"/>
                </a:solidFill>
              </a:rPr>
              <a:t> no. 35, </a:t>
            </a:r>
            <a:r>
              <a:rPr lang="en-IN" dirty="0" err="1">
                <a:solidFill>
                  <a:schemeClr val="bg1"/>
                </a:solidFill>
              </a:rPr>
              <a:t>Khapri</a:t>
            </a:r>
            <a:r>
              <a:rPr lang="en-IN" dirty="0">
                <a:solidFill>
                  <a:schemeClr val="bg1"/>
                </a:solidFill>
              </a:rPr>
              <a:t> Uma </a:t>
            </a:r>
            <a:r>
              <a:rPr lang="en-IN" dirty="0" err="1">
                <a:solidFill>
                  <a:schemeClr val="bg1"/>
                </a:solidFill>
              </a:rPr>
              <a:t>Gondkhairi</a:t>
            </a:r>
            <a:r>
              <a:rPr lang="en-IN" dirty="0">
                <a:solidFill>
                  <a:schemeClr val="bg1"/>
                </a:solidFill>
              </a:rPr>
              <a:t> Road, </a:t>
            </a:r>
            <a:r>
              <a:rPr lang="en-IN" dirty="0" err="1">
                <a:solidFill>
                  <a:schemeClr val="bg1"/>
                </a:solidFill>
              </a:rPr>
              <a:t>Kalmeshwar</a:t>
            </a:r>
            <a:r>
              <a:rPr lang="en-IN" dirty="0">
                <a:solidFill>
                  <a:schemeClr val="bg1"/>
                </a:solidFill>
              </a:rPr>
              <a:t>, Nagpur</a:t>
            </a:r>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08452" y="1203448"/>
            <a:ext cx="3681354" cy="2092434"/>
          </a:xfrm>
          <a:prstGeom prst="rect">
            <a:avLst/>
          </a:prstGeom>
          <a:ln>
            <a:noFill/>
          </a:ln>
          <a:effectLst>
            <a:softEdge rad="112500"/>
          </a:effectLst>
        </p:spPr>
      </p:pic>
      <p:pic>
        <p:nvPicPr>
          <p:cNvPr id="10" name="Picture 9">
            <a:extLst>
              <a:ext uri="{FF2B5EF4-FFF2-40B4-BE49-F238E27FC236}">
                <a16:creationId xmlns:a16="http://schemas.microsoft.com/office/drawing/2014/main" id="{5ABDFF1D-3DCC-DA9E-D900-7C0E89E6323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08451" y="3927756"/>
            <a:ext cx="3707163" cy="2160633"/>
          </a:xfrm>
          <a:prstGeom prst="rect">
            <a:avLst/>
          </a:prstGeom>
          <a:ln>
            <a:noFill/>
          </a:ln>
          <a:effectLst>
            <a:softEdge rad="112500"/>
          </a:effectLst>
        </p:spPr>
      </p:pic>
      <p:sp>
        <p:nvSpPr>
          <p:cNvPr id="3" name="TextBox 2">
            <a:extLst>
              <a:ext uri="{FF2B5EF4-FFF2-40B4-BE49-F238E27FC236}">
                <a16:creationId xmlns:a16="http://schemas.microsoft.com/office/drawing/2014/main" id="{0252D8E9-DB3F-C10E-972F-D643DE13D1DF}"/>
              </a:ext>
            </a:extLst>
          </p:cNvPr>
          <p:cNvSpPr txBox="1"/>
          <p:nvPr/>
        </p:nvSpPr>
        <p:spPr>
          <a:xfrm>
            <a:off x="258764" y="1893796"/>
            <a:ext cx="5314443" cy="1754326"/>
          </a:xfrm>
          <a:prstGeom prst="rect">
            <a:avLst/>
          </a:prstGeom>
          <a:noFill/>
        </p:spPr>
        <p:txBody>
          <a:bodyPr wrap="square" rtlCol="0">
            <a:spAutoFit/>
          </a:bodyPr>
          <a:lstStyle/>
          <a:p>
            <a:r>
              <a:rPr lang="en-IN" b="1" dirty="0"/>
              <a:t>DIFCOR DIVISION</a:t>
            </a:r>
          </a:p>
          <a:p>
            <a:pPr marL="285750" indent="-285750">
              <a:buFont typeface="Arial" panose="020B0604020202020204" pitchFamily="34" charset="0"/>
              <a:buChar char="•"/>
            </a:pPr>
            <a:r>
              <a:rPr lang="en-IN" dirty="0">
                <a:solidFill>
                  <a:schemeClr val="bg1"/>
                </a:solidFill>
              </a:rPr>
              <a:t>Cold Repair Maintenance &amp; Repair Compounds</a:t>
            </a:r>
          </a:p>
          <a:p>
            <a:pPr marL="285750" indent="-285750">
              <a:buFont typeface="Arial" panose="020B0604020202020204" pitchFamily="34" charset="0"/>
              <a:buChar char="•"/>
            </a:pPr>
            <a:r>
              <a:rPr lang="en-IN" dirty="0">
                <a:solidFill>
                  <a:schemeClr val="bg1"/>
                </a:solidFill>
              </a:rPr>
              <a:t>Chemical Resistance/ Floor &amp; Insulation Coatings</a:t>
            </a:r>
          </a:p>
          <a:p>
            <a:pPr marL="285750" indent="-285750">
              <a:buFont typeface="Arial" panose="020B0604020202020204" pitchFamily="34" charset="0"/>
              <a:buChar char="•"/>
            </a:pPr>
            <a:r>
              <a:rPr lang="en-IN" dirty="0">
                <a:solidFill>
                  <a:schemeClr val="bg1"/>
                </a:solidFill>
              </a:rPr>
              <a:t>DIFFSPRAY – Aerosol Maintenance Spray</a:t>
            </a:r>
          </a:p>
          <a:p>
            <a:pPr marL="285750" indent="-285750">
              <a:buFont typeface="Arial" panose="020B0604020202020204" pitchFamily="34" charset="0"/>
              <a:buChar char="•"/>
            </a:pPr>
            <a:r>
              <a:rPr lang="en-IN" dirty="0">
                <a:solidFill>
                  <a:schemeClr val="bg1"/>
                </a:solidFill>
              </a:rPr>
              <a:t>DIFFUSION HERNON Adhesives &amp; Sealants</a:t>
            </a:r>
          </a:p>
          <a:p>
            <a:pPr marL="285750" indent="-285750">
              <a:buFont typeface="Arial" panose="020B0604020202020204" pitchFamily="34" charset="0"/>
              <a:buChar char="•"/>
            </a:pPr>
            <a:r>
              <a:rPr lang="en-IN" dirty="0">
                <a:solidFill>
                  <a:schemeClr val="bg1"/>
                </a:solidFill>
              </a:rPr>
              <a:t>Welding &amp; Cutting </a:t>
            </a:r>
            <a:r>
              <a:rPr lang="en-IN" dirty="0" err="1">
                <a:solidFill>
                  <a:schemeClr val="bg1"/>
                </a:solidFill>
              </a:rPr>
              <a:t>equipments</a:t>
            </a:r>
            <a:endParaRPr lang="en-IN" dirty="0">
              <a:solidFill>
                <a:schemeClr val="bg1"/>
              </a:solidFill>
            </a:endParaRPr>
          </a:p>
        </p:txBody>
      </p:sp>
      <p:sp>
        <p:nvSpPr>
          <p:cNvPr id="5" name="TextBox 4">
            <a:extLst>
              <a:ext uri="{FF2B5EF4-FFF2-40B4-BE49-F238E27FC236}">
                <a16:creationId xmlns:a16="http://schemas.microsoft.com/office/drawing/2014/main" id="{B9AE543F-E69D-DC80-DE44-E8EB0276B2EC}"/>
              </a:ext>
            </a:extLst>
          </p:cNvPr>
          <p:cNvSpPr txBox="1"/>
          <p:nvPr/>
        </p:nvSpPr>
        <p:spPr>
          <a:xfrm>
            <a:off x="267873" y="4613161"/>
            <a:ext cx="5657066" cy="1477328"/>
          </a:xfrm>
          <a:prstGeom prst="rect">
            <a:avLst/>
          </a:prstGeom>
          <a:noFill/>
        </p:spPr>
        <p:txBody>
          <a:bodyPr wrap="square" rtlCol="0">
            <a:spAutoFit/>
          </a:bodyPr>
          <a:lstStyle/>
          <a:p>
            <a:r>
              <a:rPr lang="en-IN" b="1" dirty="0"/>
              <a:t>HEAVY ENGINEERING DIVISION</a:t>
            </a:r>
          </a:p>
          <a:p>
            <a:pPr marL="285750" indent="-285750">
              <a:buFont typeface="Arial" panose="020B0604020202020204" pitchFamily="34" charset="0"/>
              <a:buChar char="•"/>
            </a:pPr>
            <a:r>
              <a:rPr lang="en-IN" dirty="0">
                <a:solidFill>
                  <a:schemeClr val="bg1"/>
                </a:solidFill>
              </a:rPr>
              <a:t>A state of art facility with shed area of 1,80,000 sq. ft. </a:t>
            </a:r>
          </a:p>
          <a:p>
            <a:pPr marL="285750" indent="-285750">
              <a:buFont typeface="Arial" panose="020B0604020202020204" pitchFamily="34" charset="0"/>
              <a:buChar char="•"/>
            </a:pPr>
            <a:r>
              <a:rPr lang="en-IN" dirty="0">
                <a:solidFill>
                  <a:schemeClr val="bg1"/>
                </a:solidFill>
              </a:rPr>
              <a:t>It is a Heavy engineering division where Cement, Steel, Power Plant equipment are manufactured.</a:t>
            </a:r>
          </a:p>
          <a:p>
            <a:pPr marL="285750" indent="-285750">
              <a:buFont typeface="Arial" panose="020B0604020202020204" pitchFamily="34" charset="0"/>
              <a:buChar char="•"/>
            </a:pPr>
            <a:r>
              <a:rPr lang="en-IN" dirty="0">
                <a:solidFill>
                  <a:schemeClr val="bg1"/>
                </a:solidFill>
              </a:rPr>
              <a:t>Wear Plate Manufacturing</a:t>
            </a:r>
          </a:p>
        </p:txBody>
      </p:sp>
    </p:spTree>
    <p:extLst>
      <p:ext uri="{BB962C8B-B14F-4D97-AF65-F5344CB8AC3E}">
        <p14:creationId xmlns:p14="http://schemas.microsoft.com/office/powerpoint/2010/main" val="1018852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27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3451"/>
                            </p:stCondLst>
                            <p:childTnLst>
                              <p:par>
                                <p:cTn id="14" presetID="53" presetClass="entr" presetSubtype="16" fill="hold" grpId="0" nodeType="afterEffect">
                                  <p:stCondLst>
                                    <p:cond delay="25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nodeType="withEffect">
                                  <p:stCondLst>
                                    <p:cond delay="25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par>
                          <p:cTn id="24" fill="hold">
                            <p:stCondLst>
                              <p:cond delay="4201"/>
                            </p:stCondLst>
                            <p:childTnLst>
                              <p:par>
                                <p:cTn id="25" presetID="1" presetClass="entr" presetSubtype="0" fill="hold" grpId="0" nodeType="afterEffect">
                                  <p:stCondLst>
                                    <p:cond delay="0"/>
                                  </p:stCondLst>
                                  <p:iterate type="lt">
                                    <p:tmAbs val="100"/>
                                  </p:iterate>
                                  <p:childTnLst>
                                    <p:set>
                                      <p:cBhvr>
                                        <p:cTn id="26" dur="1" fill="hold">
                                          <p:stCondLst>
                                            <p:cond delay="0"/>
                                          </p:stCondLst>
                                        </p:cTn>
                                        <p:tgtEl>
                                          <p:spTgt spid="3"/>
                                        </p:tgtEl>
                                        <p:attrNameLst>
                                          <p:attrName>style.visibility</p:attrName>
                                        </p:attrNameLst>
                                      </p:cBhvr>
                                      <p:to>
                                        <p:strVal val="visible"/>
                                      </p:to>
                                    </p:set>
                                  </p:childTnLst>
                                </p:cTn>
                              </p:par>
                            </p:childTnLst>
                          </p:cTn>
                        </p:par>
                        <p:par>
                          <p:cTn id="27" fill="hold">
                            <p:stCondLst>
                              <p:cond delay="22602"/>
                            </p:stCondLst>
                            <p:childTnLst>
                              <p:par>
                                <p:cTn id="28" presetID="53" presetClass="entr" presetSubtype="16" fill="hold" grpId="0" nodeType="afterEffect">
                                  <p:stCondLst>
                                    <p:cond delay="25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childTnLst>
                          </p:cTn>
                        </p:par>
                        <p:par>
                          <p:cTn id="33" fill="hold">
                            <p:stCondLst>
                              <p:cond delay="23352"/>
                            </p:stCondLst>
                            <p:childTnLst>
                              <p:par>
                                <p:cTn id="34" presetID="53" presetClass="entr" presetSubtype="16"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par>
                                <p:cTn id="39" presetID="53" presetClass="entr" presetSubtype="16" fill="hold" nodeType="withEffect">
                                  <p:stCondLst>
                                    <p:cond delay="25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ppt_w</p:attrName>
                                        </p:attrNameLst>
                                      </p:cBhvr>
                                      <p:tavLst>
                                        <p:tav tm="0">
                                          <p:val>
                                            <p:fltVal val="0"/>
                                          </p:val>
                                        </p:tav>
                                        <p:tav tm="100000">
                                          <p:val>
                                            <p:strVal val="#ppt_w"/>
                                          </p:val>
                                        </p:tav>
                                      </p:tavLst>
                                    </p:anim>
                                    <p:anim calcmode="lin" valueType="num">
                                      <p:cBhvr>
                                        <p:cTn id="42" dur="500" fill="hold"/>
                                        <p:tgtEl>
                                          <p:spTgt spid="10"/>
                                        </p:tgtEl>
                                        <p:attrNameLst>
                                          <p:attrName>ppt_h</p:attrName>
                                        </p:attrNameLst>
                                      </p:cBhvr>
                                      <p:tavLst>
                                        <p:tav tm="0">
                                          <p:val>
                                            <p:fltVal val="0"/>
                                          </p:val>
                                        </p:tav>
                                        <p:tav tm="100000">
                                          <p:val>
                                            <p:strVal val="#ppt_h"/>
                                          </p:val>
                                        </p:tav>
                                      </p:tavLst>
                                    </p:anim>
                                    <p:animEffect transition="in" filter="fade">
                                      <p:cBhvr>
                                        <p:cTn id="43" dur="500"/>
                                        <p:tgtEl>
                                          <p:spTgt spid="10"/>
                                        </p:tgtEl>
                                      </p:cBhvr>
                                    </p:animEffect>
                                  </p:childTnLst>
                                </p:cTn>
                              </p:par>
                            </p:childTnLst>
                          </p:cTn>
                        </p:par>
                        <p:par>
                          <p:cTn id="44" fill="hold">
                            <p:stCondLst>
                              <p:cond delay="24102"/>
                            </p:stCondLst>
                            <p:childTnLst>
                              <p:par>
                                <p:cTn id="45" presetID="1" presetClass="entr" presetSubtype="0" fill="hold" grpId="0" nodeType="afterEffect">
                                  <p:stCondLst>
                                    <p:cond delay="0"/>
                                  </p:stCondLst>
                                  <p:iterate type="lt">
                                    <p:tmAbs val="100"/>
                                  </p:iterate>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4" grpId="0" build="p"/>
      <p:bldP spid="2" grpId="0"/>
      <p:bldP spid="11" grpId="0"/>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8642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alphaModFix amt="90000"/>
            <a:extLst>
              <a:ext uri="{28A0092B-C50C-407E-A947-70E740481C1C}">
                <a14:useLocalDpi xmlns:a14="http://schemas.microsoft.com/office/drawing/2010/main" val="0"/>
              </a:ext>
            </a:extLst>
          </a:blip>
          <a:srcRect/>
          <a:stretch/>
        </p:blipFill>
        <p:spPr>
          <a:xfrm>
            <a:off x="5999584" y="982526"/>
            <a:ext cx="3588194" cy="5453804"/>
          </a:xfrm>
          <a:prstGeom prst="rect">
            <a:avLst/>
          </a:prstGeom>
          <a:ln>
            <a:noFill/>
          </a:ln>
          <a:effectLst>
            <a:softEdge rad="1270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Joining &amp; </a:t>
            </a:r>
            <a:r>
              <a:rPr lang="en-US" sz="2400" dirty="0" err="1">
                <a:solidFill>
                  <a:srgbClr val="92D050"/>
                </a:solidFill>
                <a:latin typeface="Bahnschrift SemiBold Condensed" panose="020B0502040204020203" pitchFamily="34" charset="0"/>
              </a:rPr>
              <a:t>Hardfacing</a:t>
            </a:r>
            <a:r>
              <a:rPr lang="en-US" sz="2400" dirty="0">
                <a:solidFill>
                  <a:srgbClr val="92D050"/>
                </a:solidFill>
                <a:latin typeface="Bahnschrift SemiBold Condensed" panose="020B0502040204020203" pitchFamily="34" charset="0"/>
              </a:rPr>
              <a:t> Welding Electrodes</a:t>
            </a:r>
            <a:endParaRPr lang="en-IN" sz="2400" dirty="0">
              <a:solidFill>
                <a:srgbClr val="92D050"/>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9967FB89-2EFF-6A6D-6B7B-DD98AD75DD12}"/>
              </a:ext>
            </a:extLst>
          </p:cNvPr>
          <p:cNvSpPr txBox="1"/>
          <p:nvPr/>
        </p:nvSpPr>
        <p:spPr>
          <a:xfrm>
            <a:off x="250015" y="963557"/>
            <a:ext cx="5749569" cy="1200329"/>
          </a:xfrm>
          <a:prstGeom prst="rect">
            <a:avLst/>
          </a:prstGeom>
          <a:noFill/>
        </p:spPr>
        <p:txBody>
          <a:bodyPr wrap="square" rtlCol="0">
            <a:spAutoFit/>
          </a:bodyPr>
          <a:lstStyle/>
          <a:p>
            <a:r>
              <a:rPr lang="en-IN" dirty="0"/>
              <a:t>Diffusion is primarily a manufacturing company which provides increased durability products. It achieves this due to its metallurgical know-how, understanding of application domain and experience in design of new solutions. </a:t>
            </a:r>
          </a:p>
        </p:txBody>
      </p:sp>
      <p:sp>
        <p:nvSpPr>
          <p:cNvPr id="6" name="TextBox 5">
            <a:extLst>
              <a:ext uri="{FF2B5EF4-FFF2-40B4-BE49-F238E27FC236}">
                <a16:creationId xmlns:a16="http://schemas.microsoft.com/office/drawing/2014/main" id="{9C554DDD-8D3F-4AF2-4F71-30EAC2D03759}"/>
              </a:ext>
            </a:extLst>
          </p:cNvPr>
          <p:cNvSpPr txBox="1"/>
          <p:nvPr/>
        </p:nvSpPr>
        <p:spPr>
          <a:xfrm>
            <a:off x="250015" y="3874342"/>
            <a:ext cx="2118049" cy="369332"/>
          </a:xfrm>
          <a:prstGeom prst="rect">
            <a:avLst/>
          </a:prstGeom>
          <a:noFill/>
        </p:spPr>
        <p:txBody>
          <a:bodyPr wrap="square" rtlCol="0">
            <a:spAutoFit/>
          </a:bodyPr>
          <a:lstStyle/>
          <a:p>
            <a:r>
              <a:rPr lang="en-IN" b="1" dirty="0"/>
              <a:t>The range includes:</a:t>
            </a:r>
          </a:p>
        </p:txBody>
      </p:sp>
      <p:sp>
        <p:nvSpPr>
          <p:cNvPr id="7" name="TextBox 6">
            <a:extLst>
              <a:ext uri="{FF2B5EF4-FFF2-40B4-BE49-F238E27FC236}">
                <a16:creationId xmlns:a16="http://schemas.microsoft.com/office/drawing/2014/main" id="{A75ACC0A-202E-695B-445F-F8FA2D3360BF}"/>
              </a:ext>
            </a:extLst>
          </p:cNvPr>
          <p:cNvSpPr txBox="1"/>
          <p:nvPr/>
        </p:nvSpPr>
        <p:spPr>
          <a:xfrm>
            <a:off x="250015" y="4160143"/>
            <a:ext cx="2487989" cy="1077218"/>
          </a:xfrm>
          <a:prstGeom prst="rect">
            <a:avLst/>
          </a:prstGeom>
          <a:noFill/>
        </p:spPr>
        <p:txBody>
          <a:bodyPr wrap="square" rtlCol="0">
            <a:spAutoFit/>
          </a:bodyPr>
          <a:lstStyle/>
          <a:p>
            <a:r>
              <a:rPr lang="en-IN" sz="1600" b="1" dirty="0">
                <a:solidFill>
                  <a:schemeClr val="bg1"/>
                </a:solidFill>
              </a:rPr>
              <a:t>Anti-wear Alloys</a:t>
            </a:r>
          </a:p>
          <a:p>
            <a:pPr marL="285750" indent="-285750">
              <a:buFont typeface="Arial" panose="020B0604020202020204" pitchFamily="34" charset="0"/>
              <a:buChar char="•"/>
            </a:pPr>
            <a:r>
              <a:rPr lang="en-IN" sz="1600" dirty="0"/>
              <a:t>Complex Carbide Alloys</a:t>
            </a:r>
          </a:p>
          <a:p>
            <a:pPr marL="285750" indent="-285750">
              <a:buFont typeface="Arial" panose="020B0604020202020204" pitchFamily="34" charset="0"/>
              <a:buChar char="•"/>
            </a:pPr>
            <a:r>
              <a:rPr lang="en-IN" sz="1600" dirty="0"/>
              <a:t>Work Hardening Alloys</a:t>
            </a:r>
          </a:p>
          <a:p>
            <a:pPr marL="285750" indent="-285750">
              <a:buFont typeface="Arial" panose="020B0604020202020204" pitchFamily="34" charset="0"/>
              <a:buChar char="•"/>
            </a:pPr>
            <a:r>
              <a:rPr lang="en-IN" sz="1600" dirty="0"/>
              <a:t>Flame Hardening Alloys</a:t>
            </a:r>
          </a:p>
        </p:txBody>
      </p:sp>
      <p:sp>
        <p:nvSpPr>
          <p:cNvPr id="8" name="TextBox 7">
            <a:extLst>
              <a:ext uri="{FF2B5EF4-FFF2-40B4-BE49-F238E27FC236}">
                <a16:creationId xmlns:a16="http://schemas.microsoft.com/office/drawing/2014/main" id="{80C0F307-0885-AFCB-3968-2A9D326AF4D2}"/>
              </a:ext>
            </a:extLst>
          </p:cNvPr>
          <p:cNvSpPr txBox="1"/>
          <p:nvPr/>
        </p:nvSpPr>
        <p:spPr>
          <a:xfrm>
            <a:off x="2674335" y="4194447"/>
            <a:ext cx="3385811" cy="1077218"/>
          </a:xfrm>
          <a:prstGeom prst="rect">
            <a:avLst/>
          </a:prstGeom>
          <a:noFill/>
        </p:spPr>
        <p:txBody>
          <a:bodyPr wrap="square" rtlCol="0">
            <a:spAutoFit/>
          </a:bodyPr>
          <a:lstStyle/>
          <a:p>
            <a:r>
              <a:rPr lang="en-IN" sz="1600" b="1" dirty="0">
                <a:solidFill>
                  <a:schemeClr val="bg1"/>
                </a:solidFill>
              </a:rPr>
              <a:t>Super Anti-wear Alloys</a:t>
            </a:r>
          </a:p>
          <a:p>
            <a:pPr marL="285750" indent="-285750">
              <a:buFont typeface="Arial" panose="020B0604020202020204" pitchFamily="34" charset="0"/>
              <a:buChar char="•"/>
            </a:pPr>
            <a:r>
              <a:rPr lang="en-IN" sz="1600" dirty="0"/>
              <a:t>Cobalt Based Composite Alloys</a:t>
            </a:r>
          </a:p>
          <a:p>
            <a:pPr marL="285750" indent="-285750">
              <a:buFont typeface="Arial" panose="020B0604020202020204" pitchFamily="34" charset="0"/>
              <a:buChar char="•"/>
            </a:pPr>
            <a:r>
              <a:rPr lang="en-IN" sz="1600" dirty="0"/>
              <a:t>Tungsten Based Composite Alloys</a:t>
            </a:r>
          </a:p>
          <a:p>
            <a:pPr marL="285750" indent="-285750">
              <a:buFont typeface="Arial" panose="020B0604020202020204" pitchFamily="34" charset="0"/>
              <a:buChar char="•"/>
            </a:pPr>
            <a:r>
              <a:rPr lang="en-IN" sz="1600" dirty="0"/>
              <a:t>Complex Carbide Alloys</a:t>
            </a:r>
          </a:p>
        </p:txBody>
      </p:sp>
      <p:sp>
        <p:nvSpPr>
          <p:cNvPr id="9" name="TextBox 8">
            <a:extLst>
              <a:ext uri="{FF2B5EF4-FFF2-40B4-BE49-F238E27FC236}">
                <a16:creationId xmlns:a16="http://schemas.microsoft.com/office/drawing/2014/main" id="{EE160F8F-A1C0-FAD3-E0B0-B5B332E0B298}"/>
              </a:ext>
            </a:extLst>
          </p:cNvPr>
          <p:cNvSpPr txBox="1"/>
          <p:nvPr/>
        </p:nvSpPr>
        <p:spPr>
          <a:xfrm>
            <a:off x="250015" y="5159561"/>
            <a:ext cx="2487989" cy="1323439"/>
          </a:xfrm>
          <a:prstGeom prst="rect">
            <a:avLst/>
          </a:prstGeom>
          <a:noFill/>
        </p:spPr>
        <p:txBody>
          <a:bodyPr wrap="square" rtlCol="0">
            <a:spAutoFit/>
          </a:bodyPr>
          <a:lstStyle/>
          <a:p>
            <a:r>
              <a:rPr lang="en-IN" sz="1600" b="1" dirty="0">
                <a:solidFill>
                  <a:schemeClr val="bg1"/>
                </a:solidFill>
              </a:rPr>
              <a:t>Joining Alloys</a:t>
            </a:r>
          </a:p>
          <a:p>
            <a:pPr marL="285750" indent="-285750">
              <a:buFont typeface="Arial" panose="020B0604020202020204" pitchFamily="34" charset="0"/>
              <a:buChar char="•"/>
            </a:pPr>
            <a:r>
              <a:rPr lang="en-IN" sz="1600" dirty="0"/>
              <a:t>High Tensile Alloys</a:t>
            </a:r>
          </a:p>
          <a:p>
            <a:pPr marL="285750" indent="-285750">
              <a:buFont typeface="Arial" panose="020B0604020202020204" pitchFamily="34" charset="0"/>
              <a:buChar char="•"/>
            </a:pPr>
            <a:r>
              <a:rPr lang="en-IN" sz="1600" dirty="0"/>
              <a:t>Stainless Steel Alloys</a:t>
            </a:r>
          </a:p>
          <a:p>
            <a:pPr marL="285750" indent="-285750">
              <a:buFont typeface="Arial" panose="020B0604020202020204" pitchFamily="34" charset="0"/>
              <a:buChar char="•"/>
            </a:pPr>
            <a:r>
              <a:rPr lang="en-IN" sz="1600" dirty="0"/>
              <a:t>Manganese Steel Alloys</a:t>
            </a:r>
          </a:p>
          <a:p>
            <a:pPr marL="285750" indent="-285750">
              <a:buFont typeface="Arial" panose="020B0604020202020204" pitchFamily="34" charset="0"/>
              <a:buChar char="•"/>
            </a:pPr>
            <a:r>
              <a:rPr lang="en-IN" sz="1600" dirty="0"/>
              <a:t>General Purpose Alloys</a:t>
            </a:r>
          </a:p>
        </p:txBody>
      </p:sp>
      <p:sp>
        <p:nvSpPr>
          <p:cNvPr id="11" name="TextBox 10">
            <a:extLst>
              <a:ext uri="{FF2B5EF4-FFF2-40B4-BE49-F238E27FC236}">
                <a16:creationId xmlns:a16="http://schemas.microsoft.com/office/drawing/2014/main" id="{FF34E354-EED3-FAB0-F349-30552FE2B99F}"/>
              </a:ext>
            </a:extLst>
          </p:cNvPr>
          <p:cNvSpPr txBox="1"/>
          <p:nvPr/>
        </p:nvSpPr>
        <p:spPr>
          <a:xfrm>
            <a:off x="250015" y="2115517"/>
            <a:ext cx="2118049" cy="369332"/>
          </a:xfrm>
          <a:prstGeom prst="rect">
            <a:avLst/>
          </a:prstGeom>
          <a:noFill/>
        </p:spPr>
        <p:txBody>
          <a:bodyPr wrap="square" rtlCol="0">
            <a:spAutoFit/>
          </a:bodyPr>
          <a:lstStyle/>
          <a:p>
            <a:r>
              <a:rPr lang="en-US" b="1" dirty="0"/>
              <a:t>Diffusion is having:</a:t>
            </a:r>
            <a:endParaRPr lang="en-IN" b="1" dirty="0"/>
          </a:p>
        </p:txBody>
      </p:sp>
      <p:sp>
        <p:nvSpPr>
          <p:cNvPr id="12" name="TextBox 11">
            <a:extLst>
              <a:ext uri="{FF2B5EF4-FFF2-40B4-BE49-F238E27FC236}">
                <a16:creationId xmlns:a16="http://schemas.microsoft.com/office/drawing/2014/main" id="{826654DF-174A-7E36-15D8-838DE03A0709}"/>
              </a:ext>
            </a:extLst>
          </p:cNvPr>
          <p:cNvSpPr txBox="1"/>
          <p:nvPr/>
        </p:nvSpPr>
        <p:spPr>
          <a:xfrm>
            <a:off x="250015" y="2422592"/>
            <a:ext cx="4076366" cy="369332"/>
          </a:xfrm>
          <a:prstGeom prst="rect">
            <a:avLst/>
          </a:prstGeom>
          <a:noFill/>
        </p:spPr>
        <p:txBody>
          <a:bodyPr wrap="square" rtlCol="0">
            <a:spAutoFit/>
          </a:bodyPr>
          <a:lstStyle/>
          <a:p>
            <a:pPr marL="285750" indent="-285750">
              <a:buFont typeface="Wingdings" panose="05000000000000000000" pitchFamily="2" charset="2"/>
              <a:buChar char="§"/>
            </a:pPr>
            <a:r>
              <a:rPr lang="en-IN" dirty="0"/>
              <a:t>Capability of developing new alloys</a:t>
            </a:r>
          </a:p>
        </p:txBody>
      </p:sp>
      <p:sp>
        <p:nvSpPr>
          <p:cNvPr id="14" name="TextBox 13">
            <a:extLst>
              <a:ext uri="{FF2B5EF4-FFF2-40B4-BE49-F238E27FC236}">
                <a16:creationId xmlns:a16="http://schemas.microsoft.com/office/drawing/2014/main" id="{40A5C306-E30F-2BC6-A522-EFE4813586C5}"/>
              </a:ext>
            </a:extLst>
          </p:cNvPr>
          <p:cNvSpPr txBox="1"/>
          <p:nvPr/>
        </p:nvSpPr>
        <p:spPr>
          <a:xfrm flipH="1">
            <a:off x="250015" y="2767007"/>
            <a:ext cx="5692607" cy="646331"/>
          </a:xfrm>
          <a:prstGeom prst="rect">
            <a:avLst/>
          </a:prstGeom>
          <a:noFill/>
        </p:spPr>
        <p:txBody>
          <a:bodyPr wrap="square" rtlCol="0">
            <a:spAutoFit/>
          </a:bodyPr>
          <a:lstStyle/>
          <a:p>
            <a:pPr marL="285750" indent="-285750">
              <a:buFont typeface="Wingdings" panose="05000000000000000000" pitchFamily="2" charset="2"/>
              <a:buChar char="§"/>
            </a:pPr>
            <a:r>
              <a:rPr lang="en-IN" dirty="0"/>
              <a:t>Understanding of application domain, wear areas in different industries</a:t>
            </a:r>
          </a:p>
        </p:txBody>
      </p:sp>
      <p:sp>
        <p:nvSpPr>
          <p:cNvPr id="15" name="TextBox 14">
            <a:extLst>
              <a:ext uri="{FF2B5EF4-FFF2-40B4-BE49-F238E27FC236}">
                <a16:creationId xmlns:a16="http://schemas.microsoft.com/office/drawing/2014/main" id="{D06A2229-E0FB-B871-6A85-739BFE590723}"/>
              </a:ext>
            </a:extLst>
          </p:cNvPr>
          <p:cNvSpPr txBox="1"/>
          <p:nvPr/>
        </p:nvSpPr>
        <p:spPr>
          <a:xfrm>
            <a:off x="250015" y="3314944"/>
            <a:ext cx="5088468" cy="646331"/>
          </a:xfrm>
          <a:prstGeom prst="rect">
            <a:avLst/>
          </a:prstGeom>
          <a:noFill/>
        </p:spPr>
        <p:txBody>
          <a:bodyPr wrap="square" rtlCol="0">
            <a:spAutoFit/>
          </a:bodyPr>
          <a:lstStyle/>
          <a:p>
            <a:pPr marL="285750" indent="-285750">
              <a:buFont typeface="Wingdings" panose="05000000000000000000" pitchFamily="2" charset="2"/>
              <a:buChar char="§"/>
            </a:pPr>
            <a:r>
              <a:rPr lang="en-IN" dirty="0"/>
              <a:t>Very wide range of hard facing and special joining electrodes</a:t>
            </a:r>
          </a:p>
        </p:txBody>
      </p:sp>
    </p:spTree>
    <p:extLst>
      <p:ext uri="{BB962C8B-B14F-4D97-AF65-F5344CB8AC3E}">
        <p14:creationId xmlns:p14="http://schemas.microsoft.com/office/powerpoint/2010/main" val="2535869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34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4151"/>
                            </p:stCondLst>
                            <p:childTnLst>
                              <p:par>
                                <p:cTn id="14" presetID="53" presetClass="entr" presetSubtype="16" fill="hold" nodeType="afterEffect">
                                  <p:stCondLst>
                                    <p:cond delay="250"/>
                                  </p:stCondLst>
                                  <p:childTnLst>
                                    <p:set>
                                      <p:cBhvr>
                                        <p:cTn id="15" dur="1" fill="hold">
                                          <p:stCondLst>
                                            <p:cond delay="0"/>
                                          </p:stCondLst>
                                        </p:cTn>
                                        <p:tgtEl>
                                          <p:spTgt spid="17"/>
                                        </p:tgtEl>
                                        <p:attrNameLst>
                                          <p:attrName>style.visibility</p:attrName>
                                        </p:attrNameLst>
                                      </p:cBhvr>
                                      <p:to>
                                        <p:strVal val="visible"/>
                                      </p:to>
                                    </p:set>
                                    <p:anim calcmode="lin" valueType="num">
                                      <p:cBhvr>
                                        <p:cTn id="16" dur="500" fill="hold"/>
                                        <p:tgtEl>
                                          <p:spTgt spid="17"/>
                                        </p:tgtEl>
                                        <p:attrNameLst>
                                          <p:attrName>ppt_w</p:attrName>
                                        </p:attrNameLst>
                                      </p:cBhvr>
                                      <p:tavLst>
                                        <p:tav tm="0">
                                          <p:val>
                                            <p:fltVal val="0"/>
                                          </p:val>
                                        </p:tav>
                                        <p:tav tm="100000">
                                          <p:val>
                                            <p:strVal val="#ppt_w"/>
                                          </p:val>
                                        </p:tav>
                                      </p:tavLst>
                                    </p:anim>
                                    <p:anim calcmode="lin" valueType="num">
                                      <p:cBhvr>
                                        <p:cTn id="17" dur="500" fill="hold"/>
                                        <p:tgtEl>
                                          <p:spTgt spid="17"/>
                                        </p:tgtEl>
                                        <p:attrNameLst>
                                          <p:attrName>ppt_h</p:attrName>
                                        </p:attrNameLst>
                                      </p:cBhvr>
                                      <p:tavLst>
                                        <p:tav tm="0">
                                          <p:val>
                                            <p:fltVal val="0"/>
                                          </p:val>
                                        </p:tav>
                                        <p:tav tm="100000">
                                          <p:val>
                                            <p:strVal val="#ppt_h"/>
                                          </p:val>
                                        </p:tav>
                                      </p:tavLst>
                                    </p:anim>
                                    <p:animEffect transition="in" filter="fade">
                                      <p:cBhvr>
                                        <p:cTn id="18" dur="500"/>
                                        <p:tgtEl>
                                          <p:spTgt spid="17"/>
                                        </p:tgtEl>
                                      </p:cBhvr>
                                    </p:animEffect>
                                  </p:childTnLst>
                                </p:cTn>
                              </p:par>
                            </p:childTnLst>
                          </p:cTn>
                        </p:par>
                        <p:par>
                          <p:cTn id="19" fill="hold">
                            <p:stCondLst>
                              <p:cond delay="4901"/>
                            </p:stCondLst>
                            <p:childTnLst>
                              <p:par>
                                <p:cTn id="20" presetID="42" presetClass="entr" presetSubtype="0" fill="hold" grpId="0" nodeType="afterEffect">
                                  <p:stCondLst>
                                    <p:cond delay="25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childTnLst>
                          </p:cTn>
                        </p:par>
                        <p:par>
                          <p:cTn id="25" fill="hold">
                            <p:stCondLst>
                              <p:cond delay="5651"/>
                            </p:stCondLst>
                            <p:childTnLst>
                              <p:par>
                                <p:cTn id="26" presetID="42" presetClass="entr" presetSubtype="0" fill="hold" grpId="0" nodeType="afterEffect">
                                  <p:stCondLst>
                                    <p:cond delay="25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anim calcmode="lin" valueType="num">
                                      <p:cBhvr>
                                        <p:cTn id="29" dur="500" fill="hold"/>
                                        <p:tgtEl>
                                          <p:spTgt spid="11"/>
                                        </p:tgtEl>
                                        <p:attrNameLst>
                                          <p:attrName>ppt_x</p:attrName>
                                        </p:attrNameLst>
                                      </p:cBhvr>
                                      <p:tavLst>
                                        <p:tav tm="0">
                                          <p:val>
                                            <p:strVal val="#ppt_x"/>
                                          </p:val>
                                        </p:tav>
                                        <p:tav tm="100000">
                                          <p:val>
                                            <p:strVal val="#ppt_x"/>
                                          </p:val>
                                        </p:tav>
                                      </p:tavLst>
                                    </p:anim>
                                    <p:anim calcmode="lin" valueType="num">
                                      <p:cBhvr>
                                        <p:cTn id="30" dur="500" fill="hold"/>
                                        <p:tgtEl>
                                          <p:spTgt spid="11"/>
                                        </p:tgtEl>
                                        <p:attrNameLst>
                                          <p:attrName>ppt_y</p:attrName>
                                        </p:attrNameLst>
                                      </p:cBhvr>
                                      <p:tavLst>
                                        <p:tav tm="0">
                                          <p:val>
                                            <p:strVal val="#ppt_y+.1"/>
                                          </p:val>
                                        </p:tav>
                                        <p:tav tm="100000">
                                          <p:val>
                                            <p:strVal val="#ppt_y"/>
                                          </p:val>
                                        </p:tav>
                                      </p:tavLst>
                                    </p:anim>
                                  </p:childTnLst>
                                </p:cTn>
                              </p:par>
                            </p:childTnLst>
                          </p:cTn>
                        </p:par>
                        <p:par>
                          <p:cTn id="31" fill="hold">
                            <p:stCondLst>
                              <p:cond delay="6401"/>
                            </p:stCondLst>
                            <p:childTnLst>
                              <p:par>
                                <p:cTn id="32" presetID="42" presetClass="entr" presetSubtype="0" fill="hold" grpId="0" nodeType="afterEffect">
                                  <p:stCondLst>
                                    <p:cond delay="25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anim calcmode="lin" valueType="num">
                                      <p:cBhvr>
                                        <p:cTn id="35" dur="500" fill="hold"/>
                                        <p:tgtEl>
                                          <p:spTgt spid="12"/>
                                        </p:tgtEl>
                                        <p:attrNameLst>
                                          <p:attrName>ppt_x</p:attrName>
                                        </p:attrNameLst>
                                      </p:cBhvr>
                                      <p:tavLst>
                                        <p:tav tm="0">
                                          <p:val>
                                            <p:strVal val="#ppt_x"/>
                                          </p:val>
                                        </p:tav>
                                        <p:tav tm="100000">
                                          <p:val>
                                            <p:strVal val="#ppt_x"/>
                                          </p:val>
                                        </p:tav>
                                      </p:tavLst>
                                    </p:anim>
                                    <p:anim calcmode="lin" valueType="num">
                                      <p:cBhvr>
                                        <p:cTn id="36" dur="500" fill="hold"/>
                                        <p:tgtEl>
                                          <p:spTgt spid="12"/>
                                        </p:tgtEl>
                                        <p:attrNameLst>
                                          <p:attrName>ppt_y</p:attrName>
                                        </p:attrNameLst>
                                      </p:cBhvr>
                                      <p:tavLst>
                                        <p:tav tm="0">
                                          <p:val>
                                            <p:strVal val="#ppt_y+.1"/>
                                          </p:val>
                                        </p:tav>
                                        <p:tav tm="100000">
                                          <p:val>
                                            <p:strVal val="#ppt_y"/>
                                          </p:val>
                                        </p:tav>
                                      </p:tavLst>
                                    </p:anim>
                                  </p:childTnLst>
                                </p:cTn>
                              </p:par>
                            </p:childTnLst>
                          </p:cTn>
                        </p:par>
                        <p:par>
                          <p:cTn id="37" fill="hold">
                            <p:stCondLst>
                              <p:cond delay="7151"/>
                            </p:stCondLst>
                            <p:childTnLst>
                              <p:par>
                                <p:cTn id="38" presetID="42" presetClass="entr" presetSubtype="0" fill="hold" grpId="0" nodeType="afterEffect">
                                  <p:stCondLst>
                                    <p:cond delay="25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anim calcmode="lin" valueType="num">
                                      <p:cBhvr>
                                        <p:cTn id="41" dur="500" fill="hold"/>
                                        <p:tgtEl>
                                          <p:spTgt spid="14"/>
                                        </p:tgtEl>
                                        <p:attrNameLst>
                                          <p:attrName>ppt_x</p:attrName>
                                        </p:attrNameLst>
                                      </p:cBhvr>
                                      <p:tavLst>
                                        <p:tav tm="0">
                                          <p:val>
                                            <p:strVal val="#ppt_x"/>
                                          </p:val>
                                        </p:tav>
                                        <p:tav tm="100000">
                                          <p:val>
                                            <p:strVal val="#ppt_x"/>
                                          </p:val>
                                        </p:tav>
                                      </p:tavLst>
                                    </p:anim>
                                    <p:anim calcmode="lin" valueType="num">
                                      <p:cBhvr>
                                        <p:cTn id="42" dur="500" fill="hold"/>
                                        <p:tgtEl>
                                          <p:spTgt spid="14"/>
                                        </p:tgtEl>
                                        <p:attrNameLst>
                                          <p:attrName>ppt_y</p:attrName>
                                        </p:attrNameLst>
                                      </p:cBhvr>
                                      <p:tavLst>
                                        <p:tav tm="0">
                                          <p:val>
                                            <p:strVal val="#ppt_y+.1"/>
                                          </p:val>
                                        </p:tav>
                                        <p:tav tm="100000">
                                          <p:val>
                                            <p:strVal val="#ppt_y"/>
                                          </p:val>
                                        </p:tav>
                                      </p:tavLst>
                                    </p:anim>
                                  </p:childTnLst>
                                </p:cTn>
                              </p:par>
                            </p:childTnLst>
                          </p:cTn>
                        </p:par>
                        <p:par>
                          <p:cTn id="43" fill="hold">
                            <p:stCondLst>
                              <p:cond delay="7901"/>
                            </p:stCondLst>
                            <p:childTnLst>
                              <p:par>
                                <p:cTn id="44" presetID="42" presetClass="entr" presetSubtype="0" fill="hold" grpId="0" nodeType="afterEffect">
                                  <p:stCondLst>
                                    <p:cond delay="25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anim calcmode="lin" valueType="num">
                                      <p:cBhvr>
                                        <p:cTn id="47" dur="500" fill="hold"/>
                                        <p:tgtEl>
                                          <p:spTgt spid="15"/>
                                        </p:tgtEl>
                                        <p:attrNameLst>
                                          <p:attrName>ppt_x</p:attrName>
                                        </p:attrNameLst>
                                      </p:cBhvr>
                                      <p:tavLst>
                                        <p:tav tm="0">
                                          <p:val>
                                            <p:strVal val="#ppt_x"/>
                                          </p:val>
                                        </p:tav>
                                        <p:tav tm="100000">
                                          <p:val>
                                            <p:strVal val="#ppt_x"/>
                                          </p:val>
                                        </p:tav>
                                      </p:tavLst>
                                    </p:anim>
                                    <p:anim calcmode="lin" valueType="num">
                                      <p:cBhvr>
                                        <p:cTn id="48" dur="500" fill="hold"/>
                                        <p:tgtEl>
                                          <p:spTgt spid="15"/>
                                        </p:tgtEl>
                                        <p:attrNameLst>
                                          <p:attrName>ppt_y</p:attrName>
                                        </p:attrNameLst>
                                      </p:cBhvr>
                                      <p:tavLst>
                                        <p:tav tm="0">
                                          <p:val>
                                            <p:strVal val="#ppt_y+.1"/>
                                          </p:val>
                                        </p:tav>
                                        <p:tav tm="100000">
                                          <p:val>
                                            <p:strVal val="#ppt_y"/>
                                          </p:val>
                                        </p:tav>
                                      </p:tavLst>
                                    </p:anim>
                                  </p:childTnLst>
                                </p:cTn>
                              </p:par>
                            </p:childTnLst>
                          </p:cTn>
                        </p:par>
                        <p:par>
                          <p:cTn id="49" fill="hold">
                            <p:stCondLst>
                              <p:cond delay="8651"/>
                            </p:stCondLst>
                            <p:childTnLst>
                              <p:par>
                                <p:cTn id="50" presetID="10" presetClass="entr" presetSubtype="0" fill="hold" grpId="0" nodeType="afterEffect">
                                  <p:stCondLst>
                                    <p:cond delay="25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par>
                          <p:cTn id="53" fill="hold">
                            <p:stCondLst>
                              <p:cond delay="9401"/>
                            </p:stCondLst>
                            <p:childTnLst>
                              <p:par>
                                <p:cTn id="54" presetID="10" presetClass="entr" presetSubtype="0" fill="hold" grpId="0" nodeType="afterEffect">
                                  <p:stCondLst>
                                    <p:cond delay="25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childTnLst>
                                </p:cTn>
                              </p:par>
                            </p:childTnLst>
                          </p:cTn>
                        </p:par>
                        <p:par>
                          <p:cTn id="57" fill="hold">
                            <p:stCondLst>
                              <p:cond delay="10651"/>
                            </p:stCondLst>
                            <p:childTnLst>
                              <p:par>
                                <p:cTn id="58" presetID="10" presetClass="entr" presetSubtype="0" fill="hold" grpId="0" nodeType="afterEffect">
                                  <p:stCondLst>
                                    <p:cond delay="250"/>
                                  </p:stCondLst>
                                  <p:childTnLst>
                                    <p:set>
                                      <p:cBhvr>
                                        <p:cTn id="59" dur="1" fill="hold">
                                          <p:stCondLst>
                                            <p:cond delay="0"/>
                                          </p:stCondLst>
                                        </p:cTn>
                                        <p:tgtEl>
                                          <p:spTgt spid="8"/>
                                        </p:tgtEl>
                                        <p:attrNameLst>
                                          <p:attrName>style.visibility</p:attrName>
                                        </p:attrNameLst>
                                      </p:cBhvr>
                                      <p:to>
                                        <p:strVal val="visible"/>
                                      </p:to>
                                    </p:set>
                                    <p:animEffect transition="in" filter="fade">
                                      <p:cBhvr>
                                        <p:cTn id="60" dur="1000"/>
                                        <p:tgtEl>
                                          <p:spTgt spid="8"/>
                                        </p:tgtEl>
                                      </p:cBhvr>
                                    </p:animEffect>
                                  </p:childTnLst>
                                </p:cTn>
                              </p:par>
                            </p:childTnLst>
                          </p:cTn>
                        </p:par>
                        <p:par>
                          <p:cTn id="61" fill="hold">
                            <p:stCondLst>
                              <p:cond delay="11901"/>
                            </p:stCondLst>
                            <p:childTnLst>
                              <p:par>
                                <p:cTn id="62" presetID="10" presetClass="entr" presetSubtype="0" fill="hold" grpId="0" nodeType="afterEffect">
                                  <p:stCondLst>
                                    <p:cond delay="25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2" grpId="0"/>
      <p:bldP spid="6" grpId="0"/>
      <p:bldP spid="7" grpId="0"/>
      <p:bldP spid="8" grpId="0"/>
      <p:bldP spid="9" grpId="0"/>
      <p:bldP spid="11" grpId="0"/>
      <p:bldP spid="12"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4CC2B8-E170-FCEB-AEB7-5F215736552E}"/>
              </a:ext>
            </a:extLst>
          </p:cNvPr>
          <p:cNvSpPr/>
          <p:nvPr/>
        </p:nvSpPr>
        <p:spPr>
          <a:xfrm>
            <a:off x="216827" y="963560"/>
            <a:ext cx="9370951" cy="547277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CD9459A9-5533-6D14-13A8-32DA4F19B1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84850" y="3816145"/>
            <a:ext cx="3197290" cy="2248752"/>
          </a:xfrm>
          <a:prstGeom prst="rect">
            <a:avLst/>
          </a:prstGeom>
          <a:ln>
            <a:noFill/>
          </a:ln>
          <a:effectLst>
            <a:softEdge rad="127000"/>
          </a:effectLst>
        </p:spPr>
      </p:pic>
      <p:sp>
        <p:nvSpPr>
          <p:cNvPr id="4" name="Content Placeholder 3">
            <a:extLst>
              <a:ext uri="{FF2B5EF4-FFF2-40B4-BE49-F238E27FC236}">
                <a16:creationId xmlns:a16="http://schemas.microsoft.com/office/drawing/2014/main" id="{DAD62125-0183-4F45-9D00-F30E0B53A64A}"/>
              </a:ext>
            </a:extLst>
          </p:cNvPr>
          <p:cNvSpPr>
            <a:spLocks noGrp="1"/>
          </p:cNvSpPr>
          <p:nvPr>
            <p:ph sz="half" idx="1"/>
          </p:nvPr>
        </p:nvSpPr>
        <p:spPr>
          <a:xfrm>
            <a:off x="220521" y="559473"/>
            <a:ext cx="5487930" cy="423053"/>
          </a:xfrm>
        </p:spPr>
        <p:txBody>
          <a:bodyPr>
            <a:noAutofit/>
          </a:bodyPr>
          <a:lstStyle/>
          <a:p>
            <a:pPr marL="0" indent="0">
              <a:buNone/>
            </a:pPr>
            <a:r>
              <a:rPr lang="en-US" sz="2400" dirty="0">
                <a:solidFill>
                  <a:srgbClr val="92D050"/>
                </a:solidFill>
                <a:latin typeface="Bahnschrift SemiBold Condensed" panose="020B0502040204020203" pitchFamily="34" charset="0"/>
              </a:rPr>
              <a:t>Flux Cored Wires</a:t>
            </a:r>
            <a:endParaRPr lang="en-IN" sz="2400" dirty="0">
              <a:solidFill>
                <a:srgbClr val="92D050"/>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9967FB89-2EFF-6A6D-6B7B-DD98AD75DD12}"/>
              </a:ext>
            </a:extLst>
          </p:cNvPr>
          <p:cNvSpPr txBox="1"/>
          <p:nvPr/>
        </p:nvSpPr>
        <p:spPr>
          <a:xfrm>
            <a:off x="250015" y="1066190"/>
            <a:ext cx="9337763" cy="1200329"/>
          </a:xfrm>
          <a:prstGeom prst="rect">
            <a:avLst/>
          </a:prstGeom>
          <a:noFill/>
        </p:spPr>
        <p:txBody>
          <a:bodyPr wrap="square" rtlCol="0">
            <a:spAutoFit/>
          </a:bodyPr>
          <a:lstStyle/>
          <a:p>
            <a:r>
              <a:rPr lang="en-IN" dirty="0"/>
              <a:t>The advance welding technology of self-shielded flux-cored continuous arc welding was introduced by DIFFUSION in technical collaboration with CORODUR </a:t>
            </a:r>
            <a:r>
              <a:rPr lang="en-IN" dirty="0" err="1"/>
              <a:t>Gmbh</a:t>
            </a:r>
            <a:r>
              <a:rPr lang="en-IN" dirty="0"/>
              <a:t> (Germany) to the core sector industries. As a part of our commitment towards continuous development of products, technology and services, for higher productivity and reduction in input cost.</a:t>
            </a:r>
            <a:endParaRPr lang="en-IN" sz="800" dirty="0"/>
          </a:p>
        </p:txBody>
      </p:sp>
      <p:pic>
        <p:nvPicPr>
          <p:cNvPr id="3" name="Picture 2">
            <a:extLst>
              <a:ext uri="{FF2B5EF4-FFF2-40B4-BE49-F238E27FC236}">
                <a16:creationId xmlns:a16="http://schemas.microsoft.com/office/drawing/2014/main" id="{E5D89D33-4715-1EF1-561E-7841191A884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82140" y="3816145"/>
            <a:ext cx="3153746" cy="2248752"/>
          </a:xfrm>
          <a:prstGeom prst="rect">
            <a:avLst/>
          </a:prstGeom>
          <a:ln>
            <a:noFill/>
          </a:ln>
          <a:effectLst>
            <a:softEdge rad="127000"/>
          </a:effectLst>
        </p:spPr>
      </p:pic>
      <p:pic>
        <p:nvPicPr>
          <p:cNvPr id="5" name="Picture 4">
            <a:extLst>
              <a:ext uri="{FF2B5EF4-FFF2-40B4-BE49-F238E27FC236}">
                <a16:creationId xmlns:a16="http://schemas.microsoft.com/office/drawing/2014/main" id="{33649CBF-A4C9-BF2E-864C-DFEFDCA0019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8222" y="3890866"/>
            <a:ext cx="2866627" cy="2174031"/>
          </a:xfrm>
          <a:prstGeom prst="rect">
            <a:avLst/>
          </a:prstGeom>
          <a:ln>
            <a:noFill/>
          </a:ln>
          <a:effectLst>
            <a:softEdge rad="127000"/>
          </a:effectLst>
        </p:spPr>
      </p:pic>
      <p:sp>
        <p:nvSpPr>
          <p:cNvPr id="6" name="TextBox 5">
            <a:extLst>
              <a:ext uri="{FF2B5EF4-FFF2-40B4-BE49-F238E27FC236}">
                <a16:creationId xmlns:a16="http://schemas.microsoft.com/office/drawing/2014/main" id="{5EC2D8A7-AA63-52D2-7AEB-D77348095C12}"/>
              </a:ext>
            </a:extLst>
          </p:cNvPr>
          <p:cNvSpPr txBox="1"/>
          <p:nvPr/>
        </p:nvSpPr>
        <p:spPr>
          <a:xfrm>
            <a:off x="250015" y="2750292"/>
            <a:ext cx="9337763" cy="923330"/>
          </a:xfrm>
          <a:prstGeom prst="rect">
            <a:avLst/>
          </a:prstGeom>
          <a:noFill/>
        </p:spPr>
        <p:txBody>
          <a:bodyPr wrap="square" rtlCol="0">
            <a:spAutoFit/>
          </a:bodyPr>
          <a:lstStyle/>
          <a:p>
            <a:r>
              <a:rPr lang="en-IN" dirty="0"/>
              <a:t>CORDIFF self shielded flux cored welding wires consist of an outer metallic sheath of steel or a special alloy with ferro-alloys i.e. metallic particles and mineral particles which are balanced to produce a specific alloy in the core.</a:t>
            </a:r>
            <a:endParaRPr lang="en-IN" i="1" dirty="0"/>
          </a:p>
        </p:txBody>
      </p:sp>
      <p:sp>
        <p:nvSpPr>
          <p:cNvPr id="7" name="TextBox 6">
            <a:extLst>
              <a:ext uri="{FF2B5EF4-FFF2-40B4-BE49-F238E27FC236}">
                <a16:creationId xmlns:a16="http://schemas.microsoft.com/office/drawing/2014/main" id="{46354DDE-BFA1-3D6E-AE14-FFABFB768203}"/>
              </a:ext>
            </a:extLst>
          </p:cNvPr>
          <p:cNvSpPr txBox="1"/>
          <p:nvPr/>
        </p:nvSpPr>
        <p:spPr>
          <a:xfrm>
            <a:off x="250214" y="2343600"/>
            <a:ext cx="5167275" cy="369332"/>
          </a:xfrm>
          <a:prstGeom prst="rect">
            <a:avLst/>
          </a:prstGeom>
          <a:noFill/>
        </p:spPr>
        <p:txBody>
          <a:bodyPr wrap="square" rtlCol="0">
            <a:spAutoFit/>
          </a:bodyPr>
          <a:lstStyle/>
          <a:p>
            <a:r>
              <a:rPr lang="en-US" b="1" dirty="0"/>
              <a:t>In</a:t>
            </a:r>
            <a:r>
              <a:rPr lang="en-IN" b="1" dirty="0"/>
              <a:t> 2015 ‘CORODUR’ has become </a:t>
            </a:r>
            <a:r>
              <a:rPr lang="en-IN" b="1" i="1" dirty="0"/>
              <a:t>‘CORDIFF’</a:t>
            </a:r>
            <a:endParaRPr lang="en-IN" b="1" dirty="0"/>
          </a:p>
        </p:txBody>
      </p:sp>
    </p:spTree>
    <p:extLst>
      <p:ext uri="{BB962C8B-B14F-4D97-AF65-F5344CB8AC3E}">
        <p14:creationId xmlns:p14="http://schemas.microsoft.com/office/powerpoint/2010/main" val="39061535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1301"/>
                            </p:stCondLst>
                            <p:childTnLst>
                              <p:par>
                                <p:cTn id="8" presetID="53" presetClass="entr" presetSubtype="16" fill="hold" grpId="0" nodeType="afterEffect">
                                  <p:stCondLst>
                                    <p:cond delay="25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Effect transition="in" filter="fade">
                                      <p:cBhvr>
                                        <p:cTn id="12" dur="500"/>
                                        <p:tgtEl>
                                          <p:spTgt spid="13"/>
                                        </p:tgtEl>
                                      </p:cBhvr>
                                    </p:animEffect>
                                  </p:childTnLst>
                                </p:cTn>
                              </p:par>
                            </p:childTnLst>
                          </p:cTn>
                        </p:par>
                        <p:par>
                          <p:cTn id="13" fill="hold">
                            <p:stCondLst>
                              <p:cond delay="2051"/>
                            </p:stCondLst>
                            <p:childTnLst>
                              <p:par>
                                <p:cTn id="14" presetID="42" presetClass="entr" presetSubtype="0" fill="hold" grpId="0" nodeType="afterEffect">
                                  <p:stCondLst>
                                    <p:cond delay="50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par>
                                <p:cTn id="19" presetID="53" presetClass="entr" presetSubtype="16" fill="hold" nodeType="withEffect">
                                  <p:stCondLst>
                                    <p:cond delay="25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par>
                          <p:cTn id="24" fill="hold">
                            <p:stCondLst>
                              <p:cond delay="3551"/>
                            </p:stCondLst>
                            <p:childTnLst>
                              <p:par>
                                <p:cTn id="25" presetID="42"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par>
                                <p:cTn id="30" presetID="53" presetClass="entr" presetSubtype="16" fill="hold" nodeType="withEffect">
                                  <p:stCondLst>
                                    <p:cond delay="25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ppt_w</p:attrName>
                                        </p:attrNameLst>
                                      </p:cBhvr>
                                      <p:tavLst>
                                        <p:tav tm="0">
                                          <p:val>
                                            <p:fltVal val="0"/>
                                          </p:val>
                                        </p:tav>
                                        <p:tav tm="100000">
                                          <p:val>
                                            <p:strVal val="#ppt_w"/>
                                          </p:val>
                                        </p:tav>
                                      </p:tavLst>
                                    </p:anim>
                                    <p:anim calcmode="lin" valueType="num">
                                      <p:cBhvr>
                                        <p:cTn id="33" dur="500" fill="hold"/>
                                        <p:tgtEl>
                                          <p:spTgt spid="17"/>
                                        </p:tgtEl>
                                        <p:attrNameLst>
                                          <p:attrName>ppt_h</p:attrName>
                                        </p:attrNameLst>
                                      </p:cBhvr>
                                      <p:tavLst>
                                        <p:tav tm="0">
                                          <p:val>
                                            <p:fltVal val="0"/>
                                          </p:val>
                                        </p:tav>
                                        <p:tav tm="100000">
                                          <p:val>
                                            <p:strVal val="#ppt_h"/>
                                          </p:val>
                                        </p:tav>
                                      </p:tavLst>
                                    </p:anim>
                                    <p:animEffect transition="in" filter="fade">
                                      <p:cBhvr>
                                        <p:cTn id="34" dur="500"/>
                                        <p:tgtEl>
                                          <p:spTgt spid="17"/>
                                        </p:tgtEl>
                                      </p:cBhvr>
                                    </p:animEffect>
                                  </p:childTnLst>
                                </p:cTn>
                              </p:par>
                            </p:childTnLst>
                          </p:cTn>
                        </p:par>
                        <p:par>
                          <p:cTn id="35" fill="hold">
                            <p:stCondLst>
                              <p:cond delay="4301"/>
                            </p:stCondLst>
                            <p:childTnLst>
                              <p:par>
                                <p:cTn id="36" presetID="42" presetClass="entr" presetSubtype="0" fill="hold" grpId="0" nodeType="afterEffect">
                                  <p:stCondLst>
                                    <p:cond delay="25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par>
                                <p:cTn id="41" presetID="53" presetClass="entr" presetSubtype="16" fill="hold" nodeType="withEffect">
                                  <p:stCondLst>
                                    <p:cond delay="250"/>
                                  </p:stCondLst>
                                  <p:childTnLst>
                                    <p:set>
                                      <p:cBhvr>
                                        <p:cTn id="42" dur="1" fill="hold">
                                          <p:stCondLst>
                                            <p:cond delay="0"/>
                                          </p:stCondLst>
                                        </p:cTn>
                                        <p:tgtEl>
                                          <p:spTgt spid="3"/>
                                        </p:tgtEl>
                                        <p:attrNameLst>
                                          <p:attrName>style.visibility</p:attrName>
                                        </p:attrNameLst>
                                      </p:cBhvr>
                                      <p:to>
                                        <p:strVal val="visible"/>
                                      </p:to>
                                    </p:set>
                                    <p:anim calcmode="lin" valueType="num">
                                      <p:cBhvr>
                                        <p:cTn id="43" dur="500" fill="hold"/>
                                        <p:tgtEl>
                                          <p:spTgt spid="3"/>
                                        </p:tgtEl>
                                        <p:attrNameLst>
                                          <p:attrName>ppt_w</p:attrName>
                                        </p:attrNameLst>
                                      </p:cBhvr>
                                      <p:tavLst>
                                        <p:tav tm="0">
                                          <p:val>
                                            <p:fltVal val="0"/>
                                          </p:val>
                                        </p:tav>
                                        <p:tav tm="100000">
                                          <p:val>
                                            <p:strVal val="#ppt_w"/>
                                          </p:val>
                                        </p:tav>
                                      </p:tavLst>
                                    </p:anim>
                                    <p:anim calcmode="lin" valueType="num">
                                      <p:cBhvr>
                                        <p:cTn id="44" dur="500" fill="hold"/>
                                        <p:tgtEl>
                                          <p:spTgt spid="3"/>
                                        </p:tgtEl>
                                        <p:attrNameLst>
                                          <p:attrName>ppt_h</p:attrName>
                                        </p:attrNameLst>
                                      </p:cBhvr>
                                      <p:tavLst>
                                        <p:tav tm="0">
                                          <p:val>
                                            <p:fltVal val="0"/>
                                          </p:val>
                                        </p:tav>
                                        <p:tav tm="100000">
                                          <p:val>
                                            <p:strVal val="#ppt_h"/>
                                          </p:val>
                                        </p:tav>
                                      </p:tavLst>
                                    </p:anim>
                                    <p:animEffect transition="in" filter="fade">
                                      <p:cBhvr>
                                        <p:cTn id="4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2" grpId="0"/>
      <p:bldP spid="6" grpId="0"/>
      <p:bldP spid="7"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10122</TotalTime>
  <Words>1573</Words>
  <Application>Microsoft Office PowerPoint</Application>
  <PresentationFormat>A4 Paper (210x297 mm)</PresentationFormat>
  <Paragraphs>228</Paragraphs>
  <Slides>32</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32</vt:i4>
      </vt:variant>
    </vt:vector>
  </HeadingPairs>
  <TitlesOfParts>
    <vt:vector size="47" baseType="lpstr">
      <vt:lpstr>Arial Black</vt:lpstr>
      <vt:lpstr>Lucida Console</vt:lpstr>
      <vt:lpstr>Calibri</vt:lpstr>
      <vt:lpstr>Agency FB</vt:lpstr>
      <vt:lpstr>Bodoni MT Poster Compressed</vt:lpstr>
      <vt:lpstr>Bahnschrift SemiBold Condensed</vt:lpstr>
      <vt:lpstr>Calibri Light</vt:lpstr>
      <vt:lpstr>Arial</vt:lpstr>
      <vt:lpstr>Wingdings</vt:lpstr>
      <vt:lpstr>Symbol</vt:lpstr>
      <vt:lpstr>OCR-A BT</vt:lpstr>
      <vt:lpstr>Times New Roman</vt:lpstr>
      <vt:lpstr>Cascadia Code</vt:lpstr>
      <vt:lpstr>Bahnschrift Condensed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Diffusion Diffusion</dc:creator>
  <cp:lastModifiedBy>Diffusion Diffusion</cp:lastModifiedBy>
  <cp:revision>134</cp:revision>
  <dcterms:created xsi:type="dcterms:W3CDTF">2022-09-30T13:47:56Z</dcterms:created>
  <dcterms:modified xsi:type="dcterms:W3CDTF">2023-04-19T10:01:35Z</dcterms:modified>
</cp:coreProperties>
</file>